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94" r:id="rId2"/>
    <p:sldId id="257" r:id="rId3"/>
    <p:sldId id="259" r:id="rId4"/>
    <p:sldId id="262" r:id="rId5"/>
    <p:sldId id="295" r:id="rId6"/>
    <p:sldId id="264" r:id="rId7"/>
    <p:sldId id="266" r:id="rId8"/>
    <p:sldId id="267" r:id="rId9"/>
    <p:sldId id="268" r:id="rId10"/>
    <p:sldId id="261" r:id="rId11"/>
    <p:sldId id="269" r:id="rId12"/>
    <p:sldId id="270" r:id="rId13"/>
    <p:sldId id="271" r:id="rId14"/>
    <p:sldId id="272" r:id="rId15"/>
    <p:sldId id="273" r:id="rId16"/>
    <p:sldId id="275" r:id="rId17"/>
    <p:sldId id="274" r:id="rId18"/>
    <p:sldId id="276" r:id="rId19"/>
    <p:sldId id="277" r:id="rId20"/>
    <p:sldId id="293" r:id="rId21"/>
    <p:sldId id="278" r:id="rId22"/>
    <p:sldId id="296" r:id="rId23"/>
    <p:sldId id="279" r:id="rId24"/>
    <p:sldId id="297" r:id="rId25"/>
    <p:sldId id="280" r:id="rId26"/>
    <p:sldId id="298" r:id="rId27"/>
    <p:sldId id="299" r:id="rId28"/>
    <p:sldId id="282" r:id="rId29"/>
    <p:sldId id="283" r:id="rId30"/>
    <p:sldId id="284" r:id="rId31"/>
    <p:sldId id="285" r:id="rId32"/>
    <p:sldId id="286" r:id="rId33"/>
    <p:sldId id="287" r:id="rId34"/>
    <p:sldId id="288" r:id="rId35"/>
    <p:sldId id="289" r:id="rId36"/>
    <p:sldId id="290" r:id="rId37"/>
    <p:sldId id="291" r:id="rId38"/>
    <p:sldId id="292"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05"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0" y="517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0D8DAB-C83E-4266-8E2C-8953F32C9961}"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tr-TR"/>
        </a:p>
      </dgm:t>
    </dgm:pt>
    <dgm:pt modelId="{8EAFD209-3677-49F3-A935-BFE76AFD5D37}">
      <dgm:prSet phldrT="[Metin]" custT="1"/>
      <dgm:spPr>
        <a:solidFill>
          <a:srgbClr val="FF0000"/>
        </a:solidFill>
      </dgm:spPr>
      <dgm:t>
        <a:bodyPr/>
        <a:lstStyle/>
        <a:p>
          <a:r>
            <a:rPr lang="tr-TR" sz="2600" b="1" dirty="0" smtClean="0">
              <a:solidFill>
                <a:schemeClr val="bg1"/>
              </a:solidFill>
              <a:latin typeface="Calibri" pitchFamily="34" charset="0"/>
              <a:ea typeface="Calibri" pitchFamily="34" charset="0"/>
              <a:cs typeface="Calibri" pitchFamily="34" charset="0"/>
            </a:rPr>
            <a:t>TEDAVİ SEÇENEKLERİ</a:t>
          </a:r>
          <a:endParaRPr lang="tr-TR" sz="2600" b="1" dirty="0">
            <a:solidFill>
              <a:schemeClr val="bg1"/>
            </a:solidFill>
          </a:endParaRPr>
        </a:p>
      </dgm:t>
    </dgm:pt>
    <dgm:pt modelId="{02150233-D77C-47DF-BD87-FF53D546B974}" type="parTrans" cxnId="{E5AE72C2-EAC5-4ADD-85B9-E45D1170F56A}">
      <dgm:prSet/>
      <dgm:spPr/>
      <dgm:t>
        <a:bodyPr/>
        <a:lstStyle/>
        <a:p>
          <a:endParaRPr lang="tr-TR"/>
        </a:p>
      </dgm:t>
    </dgm:pt>
    <dgm:pt modelId="{B29A7AEE-ACFA-49BA-A7FC-CD4AAB8A5853}" type="sibTrans" cxnId="{E5AE72C2-EAC5-4ADD-85B9-E45D1170F56A}">
      <dgm:prSet/>
      <dgm:spPr/>
      <dgm:t>
        <a:bodyPr/>
        <a:lstStyle/>
        <a:p>
          <a:endParaRPr lang="tr-TR"/>
        </a:p>
      </dgm:t>
    </dgm:pt>
    <dgm:pt modelId="{10E11FCE-B8E0-4824-8EBF-5D4B4EB02FBD}">
      <dgm:prSet phldrT="[Metin]" custT="1"/>
      <dgm:spPr>
        <a:solidFill>
          <a:srgbClr val="FF0000"/>
        </a:solidFill>
      </dgm:spPr>
      <dgm:t>
        <a:bodyPr/>
        <a:lstStyle/>
        <a:p>
          <a:pPr algn="ctr"/>
          <a:r>
            <a:rPr lang="tr-TR" sz="1600" b="1" dirty="0" smtClean="0"/>
            <a:t>Ekonomik Etmenler</a:t>
          </a:r>
          <a:endParaRPr lang="tr-TR" sz="1600" b="1" dirty="0"/>
        </a:p>
      </dgm:t>
    </dgm:pt>
    <dgm:pt modelId="{C66A3B76-7927-43FA-8BA6-E4901AD5FCAF}" type="parTrans" cxnId="{A63E06CF-00DE-4099-91B9-78DFC7E689DE}">
      <dgm:prSet/>
      <dgm:spPr/>
      <dgm:t>
        <a:bodyPr/>
        <a:lstStyle/>
        <a:p>
          <a:endParaRPr lang="tr-TR"/>
        </a:p>
      </dgm:t>
    </dgm:pt>
    <dgm:pt modelId="{2BFF93EF-CE3F-4E65-BF15-2E30403B4237}" type="sibTrans" cxnId="{A63E06CF-00DE-4099-91B9-78DFC7E689DE}">
      <dgm:prSet/>
      <dgm:spPr/>
      <dgm:t>
        <a:bodyPr/>
        <a:lstStyle/>
        <a:p>
          <a:endParaRPr lang="tr-TR"/>
        </a:p>
      </dgm:t>
    </dgm:pt>
    <dgm:pt modelId="{07073C0E-26A1-429F-983E-A97B0781733B}">
      <dgm:prSet phldrT="[Metin]" custT="1"/>
      <dgm:spPr>
        <a:solidFill>
          <a:srgbClr val="FF0000"/>
        </a:solidFill>
      </dgm:spPr>
      <dgm:t>
        <a:bodyPr/>
        <a:lstStyle/>
        <a:p>
          <a:pPr algn="ctr"/>
          <a:r>
            <a:rPr lang="tr-TR" sz="1600" b="1" dirty="0" smtClean="0"/>
            <a:t>Diğer Etmenler</a:t>
          </a:r>
          <a:endParaRPr lang="tr-TR" sz="1600" b="1" dirty="0"/>
        </a:p>
      </dgm:t>
    </dgm:pt>
    <dgm:pt modelId="{66671B2D-7EEC-4B39-8250-829A7D76D9FA}" type="parTrans" cxnId="{6D1B342D-32CB-4547-819F-2782C7CFEBDC}">
      <dgm:prSet/>
      <dgm:spPr/>
      <dgm:t>
        <a:bodyPr/>
        <a:lstStyle/>
        <a:p>
          <a:endParaRPr lang="tr-TR"/>
        </a:p>
      </dgm:t>
    </dgm:pt>
    <dgm:pt modelId="{205A33DD-BAA8-42E9-A966-95C6014A2251}" type="sibTrans" cxnId="{6D1B342D-32CB-4547-819F-2782C7CFEBDC}">
      <dgm:prSet/>
      <dgm:spPr/>
      <dgm:t>
        <a:bodyPr/>
        <a:lstStyle/>
        <a:p>
          <a:endParaRPr lang="tr-TR"/>
        </a:p>
      </dgm:t>
    </dgm:pt>
    <dgm:pt modelId="{B7C9A5CD-32D2-41FB-93D5-5664234E7DA0}">
      <dgm:prSet phldrT="[Metin]" custT="1"/>
      <dgm:spPr>
        <a:solidFill>
          <a:srgbClr val="FF0000"/>
        </a:solidFill>
      </dgm:spPr>
      <dgm:t>
        <a:bodyPr/>
        <a:lstStyle/>
        <a:p>
          <a:pPr algn="ctr"/>
          <a:r>
            <a:rPr lang="tr-TR" sz="1400" b="1" dirty="0" smtClean="0"/>
            <a:t>Alışkanlıklar</a:t>
          </a:r>
          <a:endParaRPr lang="tr-TR" sz="1400" b="1" dirty="0"/>
        </a:p>
      </dgm:t>
    </dgm:pt>
    <dgm:pt modelId="{DA16C804-BF08-4C9B-B89A-9F3676C5AE08}" type="parTrans" cxnId="{9055D3C1-5268-4C64-AF4D-F97E624B3573}">
      <dgm:prSet/>
      <dgm:spPr/>
      <dgm:t>
        <a:bodyPr/>
        <a:lstStyle/>
        <a:p>
          <a:endParaRPr lang="tr-TR"/>
        </a:p>
      </dgm:t>
    </dgm:pt>
    <dgm:pt modelId="{358FD6DD-4B83-43F2-8E90-9F797892D14D}" type="sibTrans" cxnId="{9055D3C1-5268-4C64-AF4D-F97E624B3573}">
      <dgm:prSet/>
      <dgm:spPr/>
      <dgm:t>
        <a:bodyPr/>
        <a:lstStyle/>
        <a:p>
          <a:endParaRPr lang="tr-TR"/>
        </a:p>
      </dgm:t>
    </dgm:pt>
    <dgm:pt modelId="{CACE2504-A671-4687-B058-F72AE02FB906}">
      <dgm:prSet phldrT="[Metin]" custT="1"/>
      <dgm:spPr>
        <a:solidFill>
          <a:srgbClr val="FF0000"/>
        </a:solidFill>
      </dgm:spPr>
      <dgm:t>
        <a:bodyPr/>
        <a:lstStyle/>
        <a:p>
          <a:pPr algn="ctr"/>
          <a:r>
            <a:rPr lang="tr-TR" sz="1600" b="1" dirty="0" smtClean="0"/>
            <a:t>İş Yükü ve Personel Sıkıntısı</a:t>
          </a:r>
          <a:endParaRPr lang="tr-TR" sz="1600" b="1" dirty="0"/>
        </a:p>
      </dgm:t>
    </dgm:pt>
    <dgm:pt modelId="{AE6AEDB7-5196-4896-9D7C-784964AA5DA0}" type="parTrans" cxnId="{21E7298E-90B9-441D-ADFE-33F619D54201}">
      <dgm:prSet/>
      <dgm:spPr/>
      <dgm:t>
        <a:bodyPr/>
        <a:lstStyle/>
        <a:p>
          <a:endParaRPr lang="tr-TR"/>
        </a:p>
      </dgm:t>
    </dgm:pt>
    <dgm:pt modelId="{FF668998-0012-4A4E-8E8B-28F794EE5288}" type="sibTrans" cxnId="{21E7298E-90B9-441D-ADFE-33F619D54201}">
      <dgm:prSet/>
      <dgm:spPr/>
      <dgm:t>
        <a:bodyPr/>
        <a:lstStyle/>
        <a:p>
          <a:endParaRPr lang="tr-TR"/>
        </a:p>
      </dgm:t>
    </dgm:pt>
    <dgm:pt modelId="{C3AFF49B-DBC7-4A32-9927-E5D8D53FD604}">
      <dgm:prSet phldrT="[Metin]" custT="1"/>
      <dgm:spPr>
        <a:solidFill>
          <a:srgbClr val="FF0000"/>
        </a:solidFill>
      </dgm:spPr>
      <dgm:t>
        <a:bodyPr/>
        <a:lstStyle/>
        <a:p>
          <a:pPr algn="ctr"/>
          <a:r>
            <a:rPr lang="tr-TR" sz="1600" b="1" dirty="0" err="1" smtClean="0"/>
            <a:t>Sosyo</a:t>
          </a:r>
          <a:r>
            <a:rPr lang="tr-TR" sz="1600" b="1" dirty="0" smtClean="0"/>
            <a:t>-Kültürel Etmenler</a:t>
          </a:r>
          <a:endParaRPr lang="tr-TR" sz="1600" b="1" dirty="0"/>
        </a:p>
      </dgm:t>
    </dgm:pt>
    <dgm:pt modelId="{5DC08DB3-199B-4BD7-859A-E8AC6438A496}" type="parTrans" cxnId="{397E9964-5634-43F0-BF54-C79D32A516AD}">
      <dgm:prSet/>
      <dgm:spPr/>
      <dgm:t>
        <a:bodyPr/>
        <a:lstStyle/>
        <a:p>
          <a:endParaRPr lang="tr-TR"/>
        </a:p>
      </dgm:t>
    </dgm:pt>
    <dgm:pt modelId="{91760C89-1A7D-4670-97E3-570970FF6A6C}" type="sibTrans" cxnId="{397E9964-5634-43F0-BF54-C79D32A516AD}">
      <dgm:prSet/>
      <dgm:spPr/>
      <dgm:t>
        <a:bodyPr/>
        <a:lstStyle/>
        <a:p>
          <a:endParaRPr lang="tr-TR"/>
        </a:p>
      </dgm:t>
    </dgm:pt>
    <dgm:pt modelId="{3696DBD5-6036-47C5-9481-B2A89BB90521}">
      <dgm:prSet phldrT="[Metin]" custT="1"/>
      <dgm:spPr>
        <a:solidFill>
          <a:srgbClr val="FF0000"/>
        </a:solidFill>
      </dgm:spPr>
      <dgm:t>
        <a:bodyPr/>
        <a:lstStyle/>
        <a:p>
          <a:pPr algn="ctr"/>
          <a:r>
            <a:rPr lang="tr-TR" sz="1600" b="1" dirty="0" smtClean="0"/>
            <a:t>Yetersiz ve Eksik Bilgi</a:t>
          </a:r>
          <a:endParaRPr lang="tr-TR" sz="1600" b="1" dirty="0"/>
        </a:p>
      </dgm:t>
    </dgm:pt>
    <dgm:pt modelId="{E4FC76F6-6F32-4A2D-BA8A-86C4A0618C9A}" type="parTrans" cxnId="{A0066E3E-E10F-4E55-A073-AE40C2DC6491}">
      <dgm:prSet/>
      <dgm:spPr/>
      <dgm:t>
        <a:bodyPr/>
        <a:lstStyle/>
        <a:p>
          <a:endParaRPr lang="tr-TR"/>
        </a:p>
      </dgm:t>
    </dgm:pt>
    <dgm:pt modelId="{708EA827-EA23-4BCC-A76C-20148A7074D0}" type="sibTrans" cxnId="{A0066E3E-E10F-4E55-A073-AE40C2DC6491}">
      <dgm:prSet/>
      <dgm:spPr/>
      <dgm:t>
        <a:bodyPr/>
        <a:lstStyle/>
        <a:p>
          <a:endParaRPr lang="tr-TR"/>
        </a:p>
      </dgm:t>
    </dgm:pt>
    <dgm:pt modelId="{4E992A2E-DDBA-47F6-8563-7739B24327FD}">
      <dgm:prSet phldrT="[Metin]" custT="1"/>
      <dgm:spPr>
        <a:solidFill>
          <a:srgbClr val="FF0000"/>
        </a:solidFill>
      </dgm:spPr>
      <dgm:t>
        <a:bodyPr/>
        <a:lstStyle/>
        <a:p>
          <a:pPr algn="ctr"/>
          <a:r>
            <a:rPr lang="tr-TR" sz="1300" b="1" dirty="0" smtClean="0"/>
            <a:t>İlaç Endüstrisinin Etkileri</a:t>
          </a:r>
          <a:endParaRPr lang="tr-TR" sz="1300" b="1" dirty="0"/>
        </a:p>
      </dgm:t>
    </dgm:pt>
    <dgm:pt modelId="{A14BAF05-AFCB-4144-A16A-64C85D5806DB}" type="parTrans" cxnId="{88444D54-8784-4C64-88B5-CF4A83433180}">
      <dgm:prSet/>
      <dgm:spPr/>
      <dgm:t>
        <a:bodyPr/>
        <a:lstStyle/>
        <a:p>
          <a:endParaRPr lang="tr-TR"/>
        </a:p>
      </dgm:t>
    </dgm:pt>
    <dgm:pt modelId="{6B48FFE2-B13C-48C2-9941-5BFA67CACDEF}" type="sibTrans" cxnId="{88444D54-8784-4C64-88B5-CF4A83433180}">
      <dgm:prSet/>
      <dgm:spPr/>
      <dgm:t>
        <a:bodyPr/>
        <a:lstStyle/>
        <a:p>
          <a:endParaRPr lang="tr-TR"/>
        </a:p>
      </dgm:t>
    </dgm:pt>
    <dgm:pt modelId="{2D14B53B-9426-46B7-9AFA-7C39DD73C03D}">
      <dgm:prSet phldrT="[Metin]" custT="1"/>
      <dgm:spPr>
        <a:solidFill>
          <a:srgbClr val="FF0000"/>
        </a:solidFill>
      </dgm:spPr>
      <dgm:t>
        <a:bodyPr/>
        <a:lstStyle/>
        <a:p>
          <a:pPr algn="ctr"/>
          <a:r>
            <a:rPr lang="tr-TR" sz="1600" b="1" dirty="0" smtClean="0"/>
            <a:t>Yasal Etmenler </a:t>
          </a:r>
          <a:endParaRPr lang="tr-TR" sz="1600" b="1" dirty="0"/>
        </a:p>
      </dgm:t>
    </dgm:pt>
    <dgm:pt modelId="{7A43C45E-BA15-4609-8A4C-331E6C854D50}" type="parTrans" cxnId="{A3616D09-2B27-4680-A1C1-7E58FA2A474B}">
      <dgm:prSet/>
      <dgm:spPr/>
      <dgm:t>
        <a:bodyPr/>
        <a:lstStyle/>
        <a:p>
          <a:endParaRPr lang="tr-TR"/>
        </a:p>
      </dgm:t>
    </dgm:pt>
    <dgm:pt modelId="{7DF40CB7-BEBC-4AC6-8CAA-8D3D6B63F036}" type="sibTrans" cxnId="{A3616D09-2B27-4680-A1C1-7E58FA2A474B}">
      <dgm:prSet/>
      <dgm:spPr/>
      <dgm:t>
        <a:bodyPr/>
        <a:lstStyle/>
        <a:p>
          <a:endParaRPr lang="tr-TR"/>
        </a:p>
      </dgm:t>
    </dgm:pt>
    <dgm:pt modelId="{7A1C53FD-9A21-401E-ACC1-E80AABAB302C}" type="pres">
      <dgm:prSet presAssocID="{D60D8DAB-C83E-4266-8E2C-8953F32C9961}" presName="cycle" presStyleCnt="0">
        <dgm:presLayoutVars>
          <dgm:chMax val="1"/>
          <dgm:dir/>
          <dgm:animLvl val="ctr"/>
          <dgm:resizeHandles val="exact"/>
        </dgm:presLayoutVars>
      </dgm:prSet>
      <dgm:spPr/>
      <dgm:t>
        <a:bodyPr/>
        <a:lstStyle/>
        <a:p>
          <a:endParaRPr lang="tr-TR"/>
        </a:p>
      </dgm:t>
    </dgm:pt>
    <dgm:pt modelId="{02BE55E4-C0E4-49BA-87EE-354310982199}" type="pres">
      <dgm:prSet presAssocID="{8EAFD209-3677-49F3-A935-BFE76AFD5D37}" presName="centerShape" presStyleLbl="node0" presStyleIdx="0" presStyleCnt="1" custScaleX="174324" custScaleY="179872" custLinFactNeighborX="98" custLinFactNeighborY="-832"/>
      <dgm:spPr/>
      <dgm:t>
        <a:bodyPr/>
        <a:lstStyle/>
        <a:p>
          <a:endParaRPr lang="tr-TR"/>
        </a:p>
      </dgm:t>
    </dgm:pt>
    <dgm:pt modelId="{52944D7C-5F70-4D1A-B34D-366F604BC90C}" type="pres">
      <dgm:prSet presAssocID="{C66A3B76-7927-43FA-8BA6-E4901AD5FCAF}" presName="parTrans" presStyleLbl="bgSibTrans2D1" presStyleIdx="0" presStyleCnt="8"/>
      <dgm:spPr/>
      <dgm:t>
        <a:bodyPr/>
        <a:lstStyle/>
        <a:p>
          <a:endParaRPr lang="tr-TR"/>
        </a:p>
      </dgm:t>
    </dgm:pt>
    <dgm:pt modelId="{08D84F17-9AE0-43C9-AD20-2EE40D1A4CC1}" type="pres">
      <dgm:prSet presAssocID="{10E11FCE-B8E0-4824-8EBF-5D4B4EB02FBD}" presName="node" presStyleLbl="node1" presStyleIdx="0" presStyleCnt="8">
        <dgm:presLayoutVars>
          <dgm:bulletEnabled val="1"/>
        </dgm:presLayoutVars>
      </dgm:prSet>
      <dgm:spPr/>
      <dgm:t>
        <a:bodyPr/>
        <a:lstStyle/>
        <a:p>
          <a:endParaRPr lang="tr-TR"/>
        </a:p>
      </dgm:t>
    </dgm:pt>
    <dgm:pt modelId="{32221CD9-951D-4D80-B950-D7635D36C7F6}" type="pres">
      <dgm:prSet presAssocID="{A14BAF05-AFCB-4144-A16A-64C85D5806DB}" presName="parTrans" presStyleLbl="bgSibTrans2D1" presStyleIdx="1" presStyleCnt="8"/>
      <dgm:spPr/>
      <dgm:t>
        <a:bodyPr/>
        <a:lstStyle/>
        <a:p>
          <a:endParaRPr lang="tr-TR"/>
        </a:p>
      </dgm:t>
    </dgm:pt>
    <dgm:pt modelId="{FE870822-38BD-4EF7-83A6-D622C51129FB}" type="pres">
      <dgm:prSet presAssocID="{4E992A2E-DDBA-47F6-8563-7739B24327FD}" presName="node" presStyleLbl="node1" presStyleIdx="1" presStyleCnt="8">
        <dgm:presLayoutVars>
          <dgm:bulletEnabled val="1"/>
        </dgm:presLayoutVars>
      </dgm:prSet>
      <dgm:spPr/>
      <dgm:t>
        <a:bodyPr/>
        <a:lstStyle/>
        <a:p>
          <a:endParaRPr lang="tr-TR"/>
        </a:p>
      </dgm:t>
    </dgm:pt>
    <dgm:pt modelId="{73D3CBD7-9671-4C9B-B83E-0B0FAD1ECE34}" type="pres">
      <dgm:prSet presAssocID="{DA16C804-BF08-4C9B-B89A-9F3676C5AE08}" presName="parTrans" presStyleLbl="bgSibTrans2D1" presStyleIdx="2" presStyleCnt="8"/>
      <dgm:spPr/>
      <dgm:t>
        <a:bodyPr/>
        <a:lstStyle/>
        <a:p>
          <a:endParaRPr lang="tr-TR"/>
        </a:p>
      </dgm:t>
    </dgm:pt>
    <dgm:pt modelId="{B0C95972-9935-41E9-9FD8-1CC9F24894FD}" type="pres">
      <dgm:prSet presAssocID="{B7C9A5CD-32D2-41FB-93D5-5664234E7DA0}" presName="node" presStyleLbl="node1" presStyleIdx="2" presStyleCnt="8">
        <dgm:presLayoutVars>
          <dgm:bulletEnabled val="1"/>
        </dgm:presLayoutVars>
      </dgm:prSet>
      <dgm:spPr/>
      <dgm:t>
        <a:bodyPr/>
        <a:lstStyle/>
        <a:p>
          <a:endParaRPr lang="tr-TR"/>
        </a:p>
      </dgm:t>
    </dgm:pt>
    <dgm:pt modelId="{69FCDECE-7273-4006-A35A-858BA68283AC}" type="pres">
      <dgm:prSet presAssocID="{AE6AEDB7-5196-4896-9D7C-784964AA5DA0}" presName="parTrans" presStyleLbl="bgSibTrans2D1" presStyleIdx="3" presStyleCnt="8"/>
      <dgm:spPr/>
      <dgm:t>
        <a:bodyPr/>
        <a:lstStyle/>
        <a:p>
          <a:endParaRPr lang="tr-TR"/>
        </a:p>
      </dgm:t>
    </dgm:pt>
    <dgm:pt modelId="{714D8952-B456-4FA4-8D7F-9333A4FAC990}" type="pres">
      <dgm:prSet presAssocID="{CACE2504-A671-4687-B058-F72AE02FB906}" presName="node" presStyleLbl="node1" presStyleIdx="3" presStyleCnt="8">
        <dgm:presLayoutVars>
          <dgm:bulletEnabled val="1"/>
        </dgm:presLayoutVars>
      </dgm:prSet>
      <dgm:spPr/>
      <dgm:t>
        <a:bodyPr/>
        <a:lstStyle/>
        <a:p>
          <a:endParaRPr lang="tr-TR"/>
        </a:p>
      </dgm:t>
    </dgm:pt>
    <dgm:pt modelId="{B97A0CE6-A214-4464-8F21-9A19DEE10050}" type="pres">
      <dgm:prSet presAssocID="{7A43C45E-BA15-4609-8A4C-331E6C854D50}" presName="parTrans" presStyleLbl="bgSibTrans2D1" presStyleIdx="4" presStyleCnt="8"/>
      <dgm:spPr/>
      <dgm:t>
        <a:bodyPr/>
        <a:lstStyle/>
        <a:p>
          <a:endParaRPr lang="tr-TR"/>
        </a:p>
      </dgm:t>
    </dgm:pt>
    <dgm:pt modelId="{247DBF39-2061-460D-B1BC-E6D16445F95D}" type="pres">
      <dgm:prSet presAssocID="{2D14B53B-9426-46B7-9AFA-7C39DD73C03D}" presName="node" presStyleLbl="node1" presStyleIdx="4" presStyleCnt="8">
        <dgm:presLayoutVars>
          <dgm:bulletEnabled val="1"/>
        </dgm:presLayoutVars>
      </dgm:prSet>
      <dgm:spPr/>
      <dgm:t>
        <a:bodyPr/>
        <a:lstStyle/>
        <a:p>
          <a:endParaRPr lang="tr-TR"/>
        </a:p>
      </dgm:t>
    </dgm:pt>
    <dgm:pt modelId="{07084A09-AE67-4AD7-B07A-94A72EFF5099}" type="pres">
      <dgm:prSet presAssocID="{E4FC76F6-6F32-4A2D-BA8A-86C4A0618C9A}" presName="parTrans" presStyleLbl="bgSibTrans2D1" presStyleIdx="5" presStyleCnt="8"/>
      <dgm:spPr/>
      <dgm:t>
        <a:bodyPr/>
        <a:lstStyle/>
        <a:p>
          <a:endParaRPr lang="tr-TR"/>
        </a:p>
      </dgm:t>
    </dgm:pt>
    <dgm:pt modelId="{EC2EBD6C-A3DA-4212-B06B-0946DF1D0238}" type="pres">
      <dgm:prSet presAssocID="{3696DBD5-6036-47C5-9481-B2A89BB90521}" presName="node" presStyleLbl="node1" presStyleIdx="5" presStyleCnt="8">
        <dgm:presLayoutVars>
          <dgm:bulletEnabled val="1"/>
        </dgm:presLayoutVars>
      </dgm:prSet>
      <dgm:spPr/>
      <dgm:t>
        <a:bodyPr/>
        <a:lstStyle/>
        <a:p>
          <a:endParaRPr lang="tr-TR"/>
        </a:p>
      </dgm:t>
    </dgm:pt>
    <dgm:pt modelId="{4B18FE5F-2CF3-4B51-B93A-4AD15FBA756E}" type="pres">
      <dgm:prSet presAssocID="{5DC08DB3-199B-4BD7-859A-E8AC6438A496}" presName="parTrans" presStyleLbl="bgSibTrans2D1" presStyleIdx="6" presStyleCnt="8"/>
      <dgm:spPr/>
      <dgm:t>
        <a:bodyPr/>
        <a:lstStyle/>
        <a:p>
          <a:endParaRPr lang="tr-TR"/>
        </a:p>
      </dgm:t>
    </dgm:pt>
    <dgm:pt modelId="{6EE8D4E5-E308-4A5B-80CE-1365E33949DB}" type="pres">
      <dgm:prSet presAssocID="{C3AFF49B-DBC7-4A32-9927-E5D8D53FD604}" presName="node" presStyleLbl="node1" presStyleIdx="6" presStyleCnt="8">
        <dgm:presLayoutVars>
          <dgm:bulletEnabled val="1"/>
        </dgm:presLayoutVars>
      </dgm:prSet>
      <dgm:spPr/>
      <dgm:t>
        <a:bodyPr/>
        <a:lstStyle/>
        <a:p>
          <a:endParaRPr lang="tr-TR"/>
        </a:p>
      </dgm:t>
    </dgm:pt>
    <dgm:pt modelId="{A0DDD362-5101-4B01-82C5-D41E3E9E39E9}" type="pres">
      <dgm:prSet presAssocID="{66671B2D-7EEC-4B39-8250-829A7D76D9FA}" presName="parTrans" presStyleLbl="bgSibTrans2D1" presStyleIdx="7" presStyleCnt="8"/>
      <dgm:spPr/>
      <dgm:t>
        <a:bodyPr/>
        <a:lstStyle/>
        <a:p>
          <a:endParaRPr lang="tr-TR"/>
        </a:p>
      </dgm:t>
    </dgm:pt>
    <dgm:pt modelId="{83343189-911B-4FB8-8D7A-2879A1AA5B70}" type="pres">
      <dgm:prSet presAssocID="{07073C0E-26A1-429F-983E-A97B0781733B}" presName="node" presStyleLbl="node1" presStyleIdx="7" presStyleCnt="8">
        <dgm:presLayoutVars>
          <dgm:bulletEnabled val="1"/>
        </dgm:presLayoutVars>
      </dgm:prSet>
      <dgm:spPr/>
      <dgm:t>
        <a:bodyPr/>
        <a:lstStyle/>
        <a:p>
          <a:endParaRPr lang="tr-TR"/>
        </a:p>
      </dgm:t>
    </dgm:pt>
  </dgm:ptLst>
  <dgm:cxnLst>
    <dgm:cxn modelId="{A3616D09-2B27-4680-A1C1-7E58FA2A474B}" srcId="{8EAFD209-3677-49F3-A935-BFE76AFD5D37}" destId="{2D14B53B-9426-46B7-9AFA-7C39DD73C03D}" srcOrd="4" destOrd="0" parTransId="{7A43C45E-BA15-4609-8A4C-331E6C854D50}" sibTransId="{7DF40CB7-BEBC-4AC6-8CAA-8D3D6B63F036}"/>
    <dgm:cxn modelId="{36F30460-2AB4-4F0A-BEDA-CD5D46B56C04}" type="presOf" srcId="{4E992A2E-DDBA-47F6-8563-7739B24327FD}" destId="{FE870822-38BD-4EF7-83A6-D622C51129FB}" srcOrd="0" destOrd="0" presId="urn:microsoft.com/office/officeart/2005/8/layout/radial4"/>
    <dgm:cxn modelId="{69EEF07F-9722-4A04-978A-9E9C9B07BF7B}" type="presOf" srcId="{3696DBD5-6036-47C5-9481-B2A89BB90521}" destId="{EC2EBD6C-A3DA-4212-B06B-0946DF1D0238}" srcOrd="0" destOrd="0" presId="urn:microsoft.com/office/officeart/2005/8/layout/radial4"/>
    <dgm:cxn modelId="{CDC1C189-C4A0-4023-89F3-563C8F8EE988}" type="presOf" srcId="{E4FC76F6-6F32-4A2D-BA8A-86C4A0618C9A}" destId="{07084A09-AE67-4AD7-B07A-94A72EFF5099}" srcOrd="0" destOrd="0" presId="urn:microsoft.com/office/officeart/2005/8/layout/radial4"/>
    <dgm:cxn modelId="{6D1B342D-32CB-4547-819F-2782C7CFEBDC}" srcId="{8EAFD209-3677-49F3-A935-BFE76AFD5D37}" destId="{07073C0E-26A1-429F-983E-A97B0781733B}" srcOrd="7" destOrd="0" parTransId="{66671B2D-7EEC-4B39-8250-829A7D76D9FA}" sibTransId="{205A33DD-BAA8-42E9-A966-95C6014A2251}"/>
    <dgm:cxn modelId="{53EB33D8-018D-4186-B242-57F14C724348}" type="presOf" srcId="{AE6AEDB7-5196-4896-9D7C-784964AA5DA0}" destId="{69FCDECE-7273-4006-A35A-858BA68283AC}" srcOrd="0" destOrd="0" presId="urn:microsoft.com/office/officeart/2005/8/layout/radial4"/>
    <dgm:cxn modelId="{E5AE72C2-EAC5-4ADD-85B9-E45D1170F56A}" srcId="{D60D8DAB-C83E-4266-8E2C-8953F32C9961}" destId="{8EAFD209-3677-49F3-A935-BFE76AFD5D37}" srcOrd="0" destOrd="0" parTransId="{02150233-D77C-47DF-BD87-FF53D546B974}" sibTransId="{B29A7AEE-ACFA-49BA-A7FC-CD4AAB8A5853}"/>
    <dgm:cxn modelId="{397E9964-5634-43F0-BF54-C79D32A516AD}" srcId="{8EAFD209-3677-49F3-A935-BFE76AFD5D37}" destId="{C3AFF49B-DBC7-4A32-9927-E5D8D53FD604}" srcOrd="6" destOrd="0" parTransId="{5DC08DB3-199B-4BD7-859A-E8AC6438A496}" sibTransId="{91760C89-1A7D-4670-97E3-570970FF6A6C}"/>
    <dgm:cxn modelId="{7EBF2DDC-C21C-4C72-8631-5CA22B593533}" type="presOf" srcId="{A14BAF05-AFCB-4144-A16A-64C85D5806DB}" destId="{32221CD9-951D-4D80-B950-D7635D36C7F6}" srcOrd="0" destOrd="0" presId="urn:microsoft.com/office/officeart/2005/8/layout/radial4"/>
    <dgm:cxn modelId="{CEF0927C-7ABE-4ECB-B5BC-1B86E3091DAC}" type="presOf" srcId="{8EAFD209-3677-49F3-A935-BFE76AFD5D37}" destId="{02BE55E4-C0E4-49BA-87EE-354310982199}" srcOrd="0" destOrd="0" presId="urn:microsoft.com/office/officeart/2005/8/layout/radial4"/>
    <dgm:cxn modelId="{A0066E3E-E10F-4E55-A073-AE40C2DC6491}" srcId="{8EAFD209-3677-49F3-A935-BFE76AFD5D37}" destId="{3696DBD5-6036-47C5-9481-B2A89BB90521}" srcOrd="5" destOrd="0" parTransId="{E4FC76F6-6F32-4A2D-BA8A-86C4A0618C9A}" sibTransId="{708EA827-EA23-4BCC-A76C-20148A7074D0}"/>
    <dgm:cxn modelId="{B086DDCD-558F-4767-8A51-04A9D3E6E696}" type="presOf" srcId="{5DC08DB3-199B-4BD7-859A-E8AC6438A496}" destId="{4B18FE5F-2CF3-4B51-B93A-4AD15FBA756E}" srcOrd="0" destOrd="0" presId="urn:microsoft.com/office/officeart/2005/8/layout/radial4"/>
    <dgm:cxn modelId="{79ABE561-7A9D-46D0-84BC-D16A3555C8B2}" type="presOf" srcId="{7A43C45E-BA15-4609-8A4C-331E6C854D50}" destId="{B97A0CE6-A214-4464-8F21-9A19DEE10050}" srcOrd="0" destOrd="0" presId="urn:microsoft.com/office/officeart/2005/8/layout/radial4"/>
    <dgm:cxn modelId="{A63E06CF-00DE-4099-91B9-78DFC7E689DE}" srcId="{8EAFD209-3677-49F3-A935-BFE76AFD5D37}" destId="{10E11FCE-B8E0-4824-8EBF-5D4B4EB02FBD}" srcOrd="0" destOrd="0" parTransId="{C66A3B76-7927-43FA-8BA6-E4901AD5FCAF}" sibTransId="{2BFF93EF-CE3F-4E65-BF15-2E30403B4237}"/>
    <dgm:cxn modelId="{7691E713-9145-4201-95A6-EB3A6B293816}" type="presOf" srcId="{B7C9A5CD-32D2-41FB-93D5-5664234E7DA0}" destId="{B0C95972-9935-41E9-9FD8-1CC9F24894FD}" srcOrd="0" destOrd="0" presId="urn:microsoft.com/office/officeart/2005/8/layout/radial4"/>
    <dgm:cxn modelId="{AF4144FC-8934-4762-A27F-FB8CDE77FBF1}" type="presOf" srcId="{C3AFF49B-DBC7-4A32-9927-E5D8D53FD604}" destId="{6EE8D4E5-E308-4A5B-80CE-1365E33949DB}" srcOrd="0" destOrd="0" presId="urn:microsoft.com/office/officeart/2005/8/layout/radial4"/>
    <dgm:cxn modelId="{BC8834F0-E6E4-4876-BC18-C174B88E93BC}" type="presOf" srcId="{2D14B53B-9426-46B7-9AFA-7C39DD73C03D}" destId="{247DBF39-2061-460D-B1BC-E6D16445F95D}" srcOrd="0" destOrd="0" presId="urn:microsoft.com/office/officeart/2005/8/layout/radial4"/>
    <dgm:cxn modelId="{9055D3C1-5268-4C64-AF4D-F97E624B3573}" srcId="{8EAFD209-3677-49F3-A935-BFE76AFD5D37}" destId="{B7C9A5CD-32D2-41FB-93D5-5664234E7DA0}" srcOrd="2" destOrd="0" parTransId="{DA16C804-BF08-4C9B-B89A-9F3676C5AE08}" sibTransId="{358FD6DD-4B83-43F2-8E90-9F797892D14D}"/>
    <dgm:cxn modelId="{1096836C-2DFC-4583-81A1-D22E602A9412}" type="presOf" srcId="{C66A3B76-7927-43FA-8BA6-E4901AD5FCAF}" destId="{52944D7C-5F70-4D1A-B34D-366F604BC90C}" srcOrd="0" destOrd="0" presId="urn:microsoft.com/office/officeart/2005/8/layout/radial4"/>
    <dgm:cxn modelId="{21E7298E-90B9-441D-ADFE-33F619D54201}" srcId="{8EAFD209-3677-49F3-A935-BFE76AFD5D37}" destId="{CACE2504-A671-4687-B058-F72AE02FB906}" srcOrd="3" destOrd="0" parTransId="{AE6AEDB7-5196-4896-9D7C-784964AA5DA0}" sibTransId="{FF668998-0012-4A4E-8E8B-28F794EE5288}"/>
    <dgm:cxn modelId="{88444D54-8784-4C64-88B5-CF4A83433180}" srcId="{8EAFD209-3677-49F3-A935-BFE76AFD5D37}" destId="{4E992A2E-DDBA-47F6-8563-7739B24327FD}" srcOrd="1" destOrd="0" parTransId="{A14BAF05-AFCB-4144-A16A-64C85D5806DB}" sibTransId="{6B48FFE2-B13C-48C2-9941-5BFA67CACDEF}"/>
    <dgm:cxn modelId="{2743947D-EEAC-4C0B-9A1C-A94F47ABF757}" type="presOf" srcId="{07073C0E-26A1-429F-983E-A97B0781733B}" destId="{83343189-911B-4FB8-8D7A-2879A1AA5B70}" srcOrd="0" destOrd="0" presId="urn:microsoft.com/office/officeart/2005/8/layout/radial4"/>
    <dgm:cxn modelId="{50F4587F-0FFD-4FBC-8601-A7FC2FFFED95}" type="presOf" srcId="{66671B2D-7EEC-4B39-8250-829A7D76D9FA}" destId="{A0DDD362-5101-4B01-82C5-D41E3E9E39E9}" srcOrd="0" destOrd="0" presId="urn:microsoft.com/office/officeart/2005/8/layout/radial4"/>
    <dgm:cxn modelId="{26DDC5F8-7860-451E-84C2-844700E80B08}" type="presOf" srcId="{D60D8DAB-C83E-4266-8E2C-8953F32C9961}" destId="{7A1C53FD-9A21-401E-ACC1-E80AABAB302C}" srcOrd="0" destOrd="0" presId="urn:microsoft.com/office/officeart/2005/8/layout/radial4"/>
    <dgm:cxn modelId="{8450E098-A26A-4D3D-A26A-463CAC890964}" type="presOf" srcId="{CACE2504-A671-4687-B058-F72AE02FB906}" destId="{714D8952-B456-4FA4-8D7F-9333A4FAC990}" srcOrd="0" destOrd="0" presId="urn:microsoft.com/office/officeart/2005/8/layout/radial4"/>
    <dgm:cxn modelId="{9D6F984E-9D37-424A-B974-039C369C7CAC}" type="presOf" srcId="{DA16C804-BF08-4C9B-B89A-9F3676C5AE08}" destId="{73D3CBD7-9671-4C9B-B83E-0B0FAD1ECE34}" srcOrd="0" destOrd="0" presId="urn:microsoft.com/office/officeart/2005/8/layout/radial4"/>
    <dgm:cxn modelId="{9E45E158-767C-4FA3-B70A-8DD8A14479D1}" type="presOf" srcId="{10E11FCE-B8E0-4824-8EBF-5D4B4EB02FBD}" destId="{08D84F17-9AE0-43C9-AD20-2EE40D1A4CC1}" srcOrd="0" destOrd="0" presId="urn:microsoft.com/office/officeart/2005/8/layout/radial4"/>
    <dgm:cxn modelId="{B4C35251-925E-4A01-BD56-33A9B7286868}" type="presParOf" srcId="{7A1C53FD-9A21-401E-ACC1-E80AABAB302C}" destId="{02BE55E4-C0E4-49BA-87EE-354310982199}" srcOrd="0" destOrd="0" presId="urn:microsoft.com/office/officeart/2005/8/layout/radial4"/>
    <dgm:cxn modelId="{8570B37D-8080-4B2B-97E8-8640F5F2CCA3}" type="presParOf" srcId="{7A1C53FD-9A21-401E-ACC1-E80AABAB302C}" destId="{52944D7C-5F70-4D1A-B34D-366F604BC90C}" srcOrd="1" destOrd="0" presId="urn:microsoft.com/office/officeart/2005/8/layout/radial4"/>
    <dgm:cxn modelId="{8AC5D2E9-F3D1-4444-B551-81819AA7357A}" type="presParOf" srcId="{7A1C53FD-9A21-401E-ACC1-E80AABAB302C}" destId="{08D84F17-9AE0-43C9-AD20-2EE40D1A4CC1}" srcOrd="2" destOrd="0" presId="urn:microsoft.com/office/officeart/2005/8/layout/radial4"/>
    <dgm:cxn modelId="{FB193E64-39A2-4F1B-AC49-E81F2135164B}" type="presParOf" srcId="{7A1C53FD-9A21-401E-ACC1-E80AABAB302C}" destId="{32221CD9-951D-4D80-B950-D7635D36C7F6}" srcOrd="3" destOrd="0" presId="urn:microsoft.com/office/officeart/2005/8/layout/radial4"/>
    <dgm:cxn modelId="{259E9CD1-2B04-432A-BB70-13FC07F3D734}" type="presParOf" srcId="{7A1C53FD-9A21-401E-ACC1-E80AABAB302C}" destId="{FE870822-38BD-4EF7-83A6-D622C51129FB}" srcOrd="4" destOrd="0" presId="urn:microsoft.com/office/officeart/2005/8/layout/radial4"/>
    <dgm:cxn modelId="{00E3BD75-3304-4999-B60A-F056E645D180}" type="presParOf" srcId="{7A1C53FD-9A21-401E-ACC1-E80AABAB302C}" destId="{73D3CBD7-9671-4C9B-B83E-0B0FAD1ECE34}" srcOrd="5" destOrd="0" presId="urn:microsoft.com/office/officeart/2005/8/layout/radial4"/>
    <dgm:cxn modelId="{FF397308-246B-44F9-8514-095A3164F86A}" type="presParOf" srcId="{7A1C53FD-9A21-401E-ACC1-E80AABAB302C}" destId="{B0C95972-9935-41E9-9FD8-1CC9F24894FD}" srcOrd="6" destOrd="0" presId="urn:microsoft.com/office/officeart/2005/8/layout/radial4"/>
    <dgm:cxn modelId="{85FAD717-4E2B-4D7C-82EF-710494364A95}" type="presParOf" srcId="{7A1C53FD-9A21-401E-ACC1-E80AABAB302C}" destId="{69FCDECE-7273-4006-A35A-858BA68283AC}" srcOrd="7" destOrd="0" presId="urn:microsoft.com/office/officeart/2005/8/layout/radial4"/>
    <dgm:cxn modelId="{950E666F-FF5E-430A-83F4-D781AA6361AE}" type="presParOf" srcId="{7A1C53FD-9A21-401E-ACC1-E80AABAB302C}" destId="{714D8952-B456-4FA4-8D7F-9333A4FAC990}" srcOrd="8" destOrd="0" presId="urn:microsoft.com/office/officeart/2005/8/layout/radial4"/>
    <dgm:cxn modelId="{D8CC919E-6132-41C8-B692-408833878639}" type="presParOf" srcId="{7A1C53FD-9A21-401E-ACC1-E80AABAB302C}" destId="{B97A0CE6-A214-4464-8F21-9A19DEE10050}" srcOrd="9" destOrd="0" presId="urn:microsoft.com/office/officeart/2005/8/layout/radial4"/>
    <dgm:cxn modelId="{8872DB8B-6D42-49FC-812B-795CAE879F72}" type="presParOf" srcId="{7A1C53FD-9A21-401E-ACC1-E80AABAB302C}" destId="{247DBF39-2061-460D-B1BC-E6D16445F95D}" srcOrd="10" destOrd="0" presId="urn:microsoft.com/office/officeart/2005/8/layout/radial4"/>
    <dgm:cxn modelId="{1B19E5FE-3B6E-415B-B72E-5F83BC024F41}" type="presParOf" srcId="{7A1C53FD-9A21-401E-ACC1-E80AABAB302C}" destId="{07084A09-AE67-4AD7-B07A-94A72EFF5099}" srcOrd="11" destOrd="0" presId="urn:microsoft.com/office/officeart/2005/8/layout/radial4"/>
    <dgm:cxn modelId="{1DA390E0-3D35-4EEB-B6AB-5F43EC47B06F}" type="presParOf" srcId="{7A1C53FD-9A21-401E-ACC1-E80AABAB302C}" destId="{EC2EBD6C-A3DA-4212-B06B-0946DF1D0238}" srcOrd="12" destOrd="0" presId="urn:microsoft.com/office/officeart/2005/8/layout/radial4"/>
    <dgm:cxn modelId="{6A4B3A45-8781-4BAB-A77D-C1B177809BA2}" type="presParOf" srcId="{7A1C53FD-9A21-401E-ACC1-E80AABAB302C}" destId="{4B18FE5F-2CF3-4B51-B93A-4AD15FBA756E}" srcOrd="13" destOrd="0" presId="urn:microsoft.com/office/officeart/2005/8/layout/radial4"/>
    <dgm:cxn modelId="{75CDAFE1-BFF0-4013-B215-9E96B9D8CFFA}" type="presParOf" srcId="{7A1C53FD-9A21-401E-ACC1-E80AABAB302C}" destId="{6EE8D4E5-E308-4A5B-80CE-1365E33949DB}" srcOrd="14" destOrd="0" presId="urn:microsoft.com/office/officeart/2005/8/layout/radial4"/>
    <dgm:cxn modelId="{37EDD516-7416-4E23-A3FA-5269883FE216}" type="presParOf" srcId="{7A1C53FD-9A21-401E-ACC1-E80AABAB302C}" destId="{A0DDD362-5101-4B01-82C5-D41E3E9E39E9}" srcOrd="15" destOrd="0" presId="urn:microsoft.com/office/officeart/2005/8/layout/radial4"/>
    <dgm:cxn modelId="{3F328FE4-AFEC-4A81-92E1-04F65CA1ECD9}" type="presParOf" srcId="{7A1C53FD-9A21-401E-ACC1-E80AABAB302C}" destId="{83343189-911B-4FB8-8D7A-2879A1AA5B70}" srcOrd="1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BE55E4-C0E4-49BA-87EE-354310982199}">
      <dsp:nvSpPr>
        <dsp:cNvPr id="0" name=""/>
        <dsp:cNvSpPr/>
      </dsp:nvSpPr>
      <dsp:spPr>
        <a:xfrm>
          <a:off x="2703814" y="2597678"/>
          <a:ext cx="3391882" cy="3499832"/>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b="1" kern="1200" dirty="0" smtClean="0">
              <a:solidFill>
                <a:schemeClr val="bg1"/>
              </a:solidFill>
              <a:latin typeface="Calibri" pitchFamily="34" charset="0"/>
              <a:ea typeface="Calibri" pitchFamily="34" charset="0"/>
              <a:cs typeface="Calibri" pitchFamily="34" charset="0"/>
            </a:rPr>
            <a:t>TEDAVİ SEÇENEKLERİ</a:t>
          </a:r>
          <a:endParaRPr lang="tr-TR" sz="2600" b="1" kern="1200" dirty="0">
            <a:solidFill>
              <a:schemeClr val="bg1"/>
            </a:solidFill>
          </a:endParaRPr>
        </a:p>
      </dsp:txBody>
      <dsp:txXfrm>
        <a:off x="2703814" y="2597678"/>
        <a:ext cx="3391882" cy="3499832"/>
      </dsp:txXfrm>
    </dsp:sp>
    <dsp:sp modelId="{52944D7C-5F70-4D1A-B34D-366F604BC90C}">
      <dsp:nvSpPr>
        <dsp:cNvPr id="0" name=""/>
        <dsp:cNvSpPr/>
      </dsp:nvSpPr>
      <dsp:spPr>
        <a:xfrm rot="10742913">
          <a:off x="684401" y="4116181"/>
          <a:ext cx="1908691" cy="55453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D84F17-9AE0-43C9-AD20-2EE40D1A4CC1}">
      <dsp:nvSpPr>
        <dsp:cNvPr id="0" name=""/>
        <dsp:cNvSpPr/>
      </dsp:nvSpPr>
      <dsp:spPr>
        <a:xfrm>
          <a:off x="3525" y="3864489"/>
          <a:ext cx="1362014" cy="1089611"/>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tr-TR" sz="1600" b="1" kern="1200" dirty="0" smtClean="0"/>
            <a:t>Ekonomik Etmenler</a:t>
          </a:r>
          <a:endParaRPr lang="tr-TR" sz="1600" b="1" kern="1200" dirty="0"/>
        </a:p>
      </dsp:txBody>
      <dsp:txXfrm>
        <a:off x="3525" y="3864489"/>
        <a:ext cx="1362014" cy="1089611"/>
      </dsp:txXfrm>
    </dsp:sp>
    <dsp:sp modelId="{32221CD9-951D-4D80-B950-D7635D36C7F6}">
      <dsp:nvSpPr>
        <dsp:cNvPr id="0" name=""/>
        <dsp:cNvSpPr/>
      </dsp:nvSpPr>
      <dsp:spPr>
        <a:xfrm rot="12288100">
          <a:off x="965309" y="2916268"/>
          <a:ext cx="1874051" cy="55453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870822-38BD-4EF7-83A6-D622C51129FB}">
      <dsp:nvSpPr>
        <dsp:cNvPr id="0" name=""/>
        <dsp:cNvSpPr/>
      </dsp:nvSpPr>
      <dsp:spPr>
        <a:xfrm>
          <a:off x="370728" y="2255668"/>
          <a:ext cx="1362014" cy="1089611"/>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tr-TR" sz="1300" b="1" kern="1200" dirty="0" smtClean="0"/>
            <a:t>İlaç Endüstrisinin Etkileri</a:t>
          </a:r>
          <a:endParaRPr lang="tr-TR" sz="1300" b="1" kern="1200" dirty="0"/>
        </a:p>
      </dsp:txBody>
      <dsp:txXfrm>
        <a:off x="370728" y="2255668"/>
        <a:ext cx="1362014" cy="1089611"/>
      </dsp:txXfrm>
    </dsp:sp>
    <dsp:sp modelId="{73D3CBD7-9671-4C9B-B83E-0B0FAD1ECE34}">
      <dsp:nvSpPr>
        <dsp:cNvPr id="0" name=""/>
        <dsp:cNvSpPr/>
      </dsp:nvSpPr>
      <dsp:spPr>
        <a:xfrm rot="13844294">
          <a:off x="1744631" y="1941599"/>
          <a:ext cx="1830301" cy="55453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C95972-9935-41E9-9FD8-1CC9F24894FD}">
      <dsp:nvSpPr>
        <dsp:cNvPr id="0" name=""/>
        <dsp:cNvSpPr/>
      </dsp:nvSpPr>
      <dsp:spPr>
        <a:xfrm>
          <a:off x="1399608" y="965493"/>
          <a:ext cx="1362014" cy="1089611"/>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tr-TR" sz="1400" b="1" kern="1200" dirty="0" smtClean="0"/>
            <a:t>Alışkanlıklar</a:t>
          </a:r>
          <a:endParaRPr lang="tr-TR" sz="1400" b="1" kern="1200" dirty="0"/>
        </a:p>
      </dsp:txBody>
      <dsp:txXfrm>
        <a:off x="1399608" y="965493"/>
        <a:ext cx="1362014" cy="1089611"/>
      </dsp:txXfrm>
    </dsp:sp>
    <dsp:sp modelId="{69FCDECE-7273-4006-A35A-858BA68283AC}">
      <dsp:nvSpPr>
        <dsp:cNvPr id="0" name=""/>
        <dsp:cNvSpPr/>
      </dsp:nvSpPr>
      <dsp:spPr>
        <a:xfrm rot="15408964">
          <a:off x="2873486" y="1392276"/>
          <a:ext cx="1797860" cy="55453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4D8952-B456-4FA4-8D7F-9333A4FAC990}">
      <dsp:nvSpPr>
        <dsp:cNvPr id="0" name=""/>
        <dsp:cNvSpPr/>
      </dsp:nvSpPr>
      <dsp:spPr>
        <a:xfrm>
          <a:off x="2886383" y="249500"/>
          <a:ext cx="1362014" cy="1089611"/>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tr-TR" sz="1600" b="1" kern="1200" dirty="0" smtClean="0"/>
            <a:t>İş Yükü ve Personel Sıkıntısı</a:t>
          </a:r>
          <a:endParaRPr lang="tr-TR" sz="1600" b="1" kern="1200" dirty="0"/>
        </a:p>
      </dsp:txBody>
      <dsp:txXfrm>
        <a:off x="2886383" y="249500"/>
        <a:ext cx="1362014" cy="1089611"/>
      </dsp:txXfrm>
    </dsp:sp>
    <dsp:sp modelId="{B97A0CE6-A214-4464-8F21-9A19DEE10050}">
      <dsp:nvSpPr>
        <dsp:cNvPr id="0" name=""/>
        <dsp:cNvSpPr/>
      </dsp:nvSpPr>
      <dsp:spPr>
        <a:xfrm rot="16977693">
          <a:off x="4118985" y="1391507"/>
          <a:ext cx="1794662" cy="55453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47DBF39-2061-460D-B1BC-E6D16445F95D}">
      <dsp:nvSpPr>
        <dsp:cNvPr id="0" name=""/>
        <dsp:cNvSpPr/>
      </dsp:nvSpPr>
      <dsp:spPr>
        <a:xfrm>
          <a:off x="4536578" y="249500"/>
          <a:ext cx="1362014" cy="1089611"/>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tr-TR" sz="1600" b="1" kern="1200" dirty="0" smtClean="0"/>
            <a:t>Yasal Etmenler </a:t>
          </a:r>
          <a:endParaRPr lang="tr-TR" sz="1600" b="1" kern="1200" dirty="0"/>
        </a:p>
      </dsp:txBody>
      <dsp:txXfrm>
        <a:off x="4536578" y="249500"/>
        <a:ext cx="1362014" cy="1089611"/>
      </dsp:txXfrm>
    </dsp:sp>
    <dsp:sp modelId="{07084A09-AE67-4AD7-B07A-94A72EFF5099}">
      <dsp:nvSpPr>
        <dsp:cNvPr id="0" name=""/>
        <dsp:cNvSpPr/>
      </dsp:nvSpPr>
      <dsp:spPr>
        <a:xfrm rot="18545122">
          <a:off x="5219427" y="1939951"/>
          <a:ext cx="1821469" cy="55453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2EBD6C-A3DA-4212-B06B-0946DF1D0238}">
      <dsp:nvSpPr>
        <dsp:cNvPr id="0" name=""/>
        <dsp:cNvSpPr/>
      </dsp:nvSpPr>
      <dsp:spPr>
        <a:xfrm>
          <a:off x="6023353" y="965493"/>
          <a:ext cx="1362014" cy="1089611"/>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tr-TR" sz="1600" b="1" kern="1200" dirty="0" smtClean="0"/>
            <a:t>Yetersiz ve Eksik Bilgi</a:t>
          </a:r>
          <a:endParaRPr lang="tr-TR" sz="1600" b="1" kern="1200" dirty="0"/>
        </a:p>
      </dsp:txBody>
      <dsp:txXfrm>
        <a:off x="6023353" y="965493"/>
        <a:ext cx="1362014" cy="1089611"/>
      </dsp:txXfrm>
    </dsp:sp>
    <dsp:sp modelId="{4B18FE5F-2CF3-4B51-B93A-4AD15FBA756E}">
      <dsp:nvSpPr>
        <dsp:cNvPr id="0" name=""/>
        <dsp:cNvSpPr/>
      </dsp:nvSpPr>
      <dsp:spPr>
        <a:xfrm rot="20106196">
          <a:off x="5958213" y="2915042"/>
          <a:ext cx="1861524" cy="55453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E8D4E5-E308-4A5B-80CE-1365E33949DB}">
      <dsp:nvSpPr>
        <dsp:cNvPr id="0" name=""/>
        <dsp:cNvSpPr/>
      </dsp:nvSpPr>
      <dsp:spPr>
        <a:xfrm>
          <a:off x="7052233" y="2255668"/>
          <a:ext cx="1362014" cy="1089611"/>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tr-TR" sz="1600" b="1" kern="1200" dirty="0" err="1" smtClean="0"/>
            <a:t>Sosyo</a:t>
          </a:r>
          <a:r>
            <a:rPr lang="tr-TR" sz="1600" b="1" kern="1200" dirty="0" smtClean="0"/>
            <a:t>-Kültürel Etmenler</a:t>
          </a:r>
          <a:endParaRPr lang="tr-TR" sz="1600" b="1" kern="1200" dirty="0"/>
        </a:p>
      </dsp:txBody>
      <dsp:txXfrm>
        <a:off x="7052233" y="2255668"/>
        <a:ext cx="1362014" cy="1089611"/>
      </dsp:txXfrm>
    </dsp:sp>
    <dsp:sp modelId="{A0DDD362-5101-4B01-82C5-D41E3E9E39E9}">
      <dsp:nvSpPr>
        <dsp:cNvPr id="0" name=""/>
        <dsp:cNvSpPr/>
      </dsp:nvSpPr>
      <dsp:spPr>
        <a:xfrm rot="57311">
          <a:off x="6205617" y="4116233"/>
          <a:ext cx="1894957" cy="55453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343189-911B-4FB8-8D7A-2879A1AA5B70}">
      <dsp:nvSpPr>
        <dsp:cNvPr id="0" name=""/>
        <dsp:cNvSpPr/>
      </dsp:nvSpPr>
      <dsp:spPr>
        <a:xfrm>
          <a:off x="7419436" y="3864489"/>
          <a:ext cx="1362014" cy="1089611"/>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tr-TR" sz="1600" b="1" kern="1200" dirty="0" smtClean="0"/>
            <a:t>Diğer Etmenler</a:t>
          </a:r>
          <a:endParaRPr lang="tr-TR" sz="1600" b="1" kern="1200" dirty="0"/>
        </a:p>
      </dsp:txBody>
      <dsp:txXfrm>
        <a:off x="7419436" y="3864489"/>
        <a:ext cx="1362014" cy="1089611"/>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1478F4-7666-417F-B262-889C394AE161}" type="datetimeFigureOut">
              <a:rPr lang="tr-TR" smtClean="0"/>
              <a:pPr/>
              <a:t>22.08.2014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67AD30-8A4B-4E32-8D46-8B3ED5D2666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2 Not Yer Tutucusu"/>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tr-TR" smtClean="0"/>
          </a:p>
        </p:txBody>
      </p:sp>
      <p:sp>
        <p:nvSpPr>
          <p:cNvPr id="4" name="3 Altbilgi Yer Tutucusu"/>
          <p:cNvSpPr>
            <a:spLocks noGrp="1"/>
          </p:cNvSpPr>
          <p:nvPr>
            <p:ph type="ftr" sz="quarter" idx="4"/>
          </p:nvPr>
        </p:nvSpPr>
        <p:spPr/>
        <p:txBody>
          <a:bodyPr/>
          <a:lstStyle/>
          <a:p>
            <a:pPr>
              <a:defRPr/>
            </a:pPr>
            <a:r>
              <a:rPr lang="tr-TR" smtClean="0"/>
              <a:t>sssssssss</a:t>
            </a:r>
            <a:endParaRPr lang="tr-TR"/>
          </a:p>
        </p:txBody>
      </p:sp>
      <p:sp>
        <p:nvSpPr>
          <p:cNvPr id="5" name="4 Slayt Numarası Yer Tutucusu"/>
          <p:cNvSpPr>
            <a:spLocks noGrp="1"/>
          </p:cNvSpPr>
          <p:nvPr>
            <p:ph type="sldNum" sz="quarter" idx="5"/>
          </p:nvPr>
        </p:nvSpPr>
        <p:spPr/>
        <p:txBody>
          <a:bodyPr/>
          <a:lstStyle/>
          <a:p>
            <a:pPr>
              <a:defRPr/>
            </a:pPr>
            <a:fld id="{3B926C3E-E9EC-459D-BAA2-A2CFB4A89082}" type="slidenum">
              <a:rPr lang="tr-TR" smtClean="0"/>
              <a:pPr>
                <a:defRPr/>
              </a:pPr>
              <a:t>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5603"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4" name="3 Altbilgi Yer Tutucusu"/>
          <p:cNvSpPr>
            <a:spLocks noGrp="1"/>
          </p:cNvSpPr>
          <p:nvPr>
            <p:ph type="ftr" sz="quarter" idx="4"/>
          </p:nvPr>
        </p:nvSpPr>
        <p:spPr/>
        <p:txBody>
          <a:bodyPr/>
          <a:lstStyle/>
          <a:p>
            <a:pPr>
              <a:defRPr/>
            </a:pPr>
            <a:r>
              <a:rPr lang="tr-TR" smtClean="0"/>
              <a:t>sssssssss</a:t>
            </a:r>
            <a:endParaRPr lang="tr-TR"/>
          </a:p>
        </p:txBody>
      </p:sp>
      <p:sp>
        <p:nvSpPr>
          <p:cNvPr id="5" name="4 Slayt Numarası Yer Tutucusu"/>
          <p:cNvSpPr>
            <a:spLocks noGrp="1"/>
          </p:cNvSpPr>
          <p:nvPr>
            <p:ph type="sldNum" sz="quarter" idx="5"/>
          </p:nvPr>
        </p:nvSpPr>
        <p:spPr/>
        <p:txBody>
          <a:bodyPr/>
          <a:lstStyle/>
          <a:p>
            <a:pPr>
              <a:defRPr/>
            </a:pPr>
            <a:fld id="{0AAD2C2E-075B-4116-AF2C-7BE03DA618C4}" type="slidenum">
              <a:rPr lang="tr-TR" smtClean="0"/>
              <a:pPr>
                <a:defRPr/>
              </a:pPr>
              <a:t>11</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6627"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4" name="3 Altbilgi Yer Tutucusu"/>
          <p:cNvSpPr>
            <a:spLocks noGrp="1"/>
          </p:cNvSpPr>
          <p:nvPr>
            <p:ph type="ftr" sz="quarter" idx="4"/>
          </p:nvPr>
        </p:nvSpPr>
        <p:spPr/>
        <p:txBody>
          <a:bodyPr/>
          <a:lstStyle/>
          <a:p>
            <a:pPr>
              <a:defRPr/>
            </a:pPr>
            <a:r>
              <a:rPr lang="tr-TR" smtClean="0"/>
              <a:t>sssssssss</a:t>
            </a:r>
            <a:endParaRPr lang="tr-TR"/>
          </a:p>
        </p:txBody>
      </p:sp>
      <p:sp>
        <p:nvSpPr>
          <p:cNvPr id="5" name="4 Slayt Numarası Yer Tutucusu"/>
          <p:cNvSpPr>
            <a:spLocks noGrp="1"/>
          </p:cNvSpPr>
          <p:nvPr>
            <p:ph type="sldNum" sz="quarter" idx="5"/>
          </p:nvPr>
        </p:nvSpPr>
        <p:spPr/>
        <p:txBody>
          <a:bodyPr/>
          <a:lstStyle/>
          <a:p>
            <a:pPr>
              <a:defRPr/>
            </a:pPr>
            <a:fld id="{73A84773-0A0B-4690-9341-A85778553824}" type="slidenum">
              <a:rPr lang="tr-TR" smtClean="0"/>
              <a:pPr>
                <a:defRPr/>
              </a:pPr>
              <a:t>12</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p:spPr>
      </p:sp>
      <p:sp>
        <p:nvSpPr>
          <p:cNvPr id="2765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28675"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4" name="Altbilgi Yer Tutucusu 3"/>
          <p:cNvSpPr>
            <a:spLocks noGrp="1"/>
          </p:cNvSpPr>
          <p:nvPr>
            <p:ph type="ftr" sz="quarter" idx="4"/>
          </p:nvPr>
        </p:nvSpPr>
        <p:spPr/>
        <p:txBody>
          <a:bodyPr/>
          <a:lstStyle/>
          <a:p>
            <a:pPr>
              <a:defRPr/>
            </a:pPr>
            <a:r>
              <a:rPr lang="tr-TR" smtClean="0"/>
              <a:t>sssssssss</a:t>
            </a:r>
            <a:endParaRPr lang="tr-TR"/>
          </a:p>
        </p:txBody>
      </p:sp>
      <p:sp>
        <p:nvSpPr>
          <p:cNvPr id="5" name="Slayt Numarası Yer Tutucusu 4"/>
          <p:cNvSpPr>
            <a:spLocks noGrp="1"/>
          </p:cNvSpPr>
          <p:nvPr>
            <p:ph type="sldNum" sz="quarter" idx="5"/>
          </p:nvPr>
        </p:nvSpPr>
        <p:spPr/>
        <p:txBody>
          <a:bodyPr/>
          <a:lstStyle/>
          <a:p>
            <a:pPr>
              <a:defRPr/>
            </a:pPr>
            <a:fld id="{8EB76579-478C-4120-9690-209DBD869772}" type="slidenum">
              <a:rPr lang="tr-TR" smtClean="0"/>
              <a:pPr>
                <a:defRPr/>
              </a:pPr>
              <a:t>19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6F63602-93F9-404B-A554-4A6DB7A637B0}" type="datetimeFigureOut">
              <a:rPr lang="tr-TR" smtClean="0"/>
              <a:pPr/>
              <a:t>22.08.2014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F19B420-178E-4BFC-84B1-6F619F29096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6F63602-93F9-404B-A554-4A6DB7A637B0}" type="datetimeFigureOut">
              <a:rPr lang="tr-TR" smtClean="0"/>
              <a:pPr/>
              <a:t>22.08.2014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F19B420-178E-4BFC-84B1-6F619F29096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6F63602-93F9-404B-A554-4A6DB7A637B0}" type="datetimeFigureOut">
              <a:rPr lang="tr-TR" smtClean="0"/>
              <a:pPr/>
              <a:t>22.08.2014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F19B420-178E-4BFC-84B1-6F619F29096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6F63602-93F9-404B-A554-4A6DB7A637B0}" type="datetimeFigureOut">
              <a:rPr lang="tr-TR" smtClean="0"/>
              <a:pPr/>
              <a:t>22.08.2014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F19B420-178E-4BFC-84B1-6F619F29096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6F63602-93F9-404B-A554-4A6DB7A637B0}" type="datetimeFigureOut">
              <a:rPr lang="tr-TR" smtClean="0"/>
              <a:pPr/>
              <a:t>22.08.2014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F19B420-178E-4BFC-84B1-6F619F29096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6F63602-93F9-404B-A554-4A6DB7A637B0}" type="datetimeFigureOut">
              <a:rPr lang="tr-TR" smtClean="0"/>
              <a:pPr/>
              <a:t>22.08.2014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F19B420-178E-4BFC-84B1-6F619F29096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6F63602-93F9-404B-A554-4A6DB7A637B0}" type="datetimeFigureOut">
              <a:rPr lang="tr-TR" smtClean="0"/>
              <a:pPr/>
              <a:t>22.08.2014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F19B420-178E-4BFC-84B1-6F619F29096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6F63602-93F9-404B-A554-4A6DB7A637B0}" type="datetimeFigureOut">
              <a:rPr lang="tr-TR" smtClean="0"/>
              <a:pPr/>
              <a:t>22.08.2014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F19B420-178E-4BFC-84B1-6F619F29096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6F63602-93F9-404B-A554-4A6DB7A637B0}" type="datetimeFigureOut">
              <a:rPr lang="tr-TR" smtClean="0"/>
              <a:pPr/>
              <a:t>22.08.2014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F19B420-178E-4BFC-84B1-6F619F29096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6F63602-93F9-404B-A554-4A6DB7A637B0}" type="datetimeFigureOut">
              <a:rPr lang="tr-TR" smtClean="0"/>
              <a:pPr/>
              <a:t>22.08.2014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F19B420-178E-4BFC-84B1-6F619F29096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6F63602-93F9-404B-A554-4A6DB7A637B0}" type="datetimeFigureOut">
              <a:rPr lang="tr-TR" smtClean="0"/>
              <a:pPr/>
              <a:t>22.08.2014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F19B420-178E-4BFC-84B1-6F619F29096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63602-93F9-404B-A554-4A6DB7A637B0}" type="datetimeFigureOut">
              <a:rPr lang="tr-TR" smtClean="0"/>
              <a:pPr/>
              <a:t>22.08.2014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19B420-178E-4BFC-84B1-6F619F29096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AKILCI İLAÇ KULLANIMI</a:t>
            </a:r>
            <a:endParaRPr lang="tr-TR" dirty="0"/>
          </a:p>
        </p:txBody>
      </p:sp>
      <p:sp>
        <p:nvSpPr>
          <p:cNvPr id="3" name="2 Alt Başlık"/>
          <p:cNvSpPr>
            <a:spLocks noGrp="1"/>
          </p:cNvSpPr>
          <p:nvPr>
            <p:ph type="subTitle" idx="1"/>
          </p:nvPr>
        </p:nvSpPr>
        <p:spPr/>
        <p:txBody>
          <a:bodyPr>
            <a:normAutofit fontScale="92500" lnSpcReduction="20000"/>
          </a:bodyPr>
          <a:lstStyle/>
          <a:p>
            <a:r>
              <a:rPr lang="tr-TR" dirty="0" smtClean="0"/>
              <a:t>Muğla İl Sağlık Müdürlüğü</a:t>
            </a:r>
          </a:p>
          <a:p>
            <a:r>
              <a:rPr lang="tr-TR" dirty="0" smtClean="0"/>
              <a:t>Özel Sağlık Hizmetleri Eczacılık ve Tıbbi Cihaz Şube Müdürlüğü</a:t>
            </a:r>
          </a:p>
          <a:p>
            <a:r>
              <a:rPr lang="tr-TR" dirty="0" smtClean="0"/>
              <a:t>2014</a:t>
            </a:r>
            <a:endParaRPr lang="tr-TR" dirty="0"/>
          </a:p>
        </p:txBody>
      </p:sp>
      <p:pic>
        <p:nvPicPr>
          <p:cNvPr id="4" name="Picture 2"/>
          <p:cNvPicPr>
            <a:picLocks noChangeAspect="1" noChangeArrowheads="1"/>
          </p:cNvPicPr>
          <p:nvPr/>
        </p:nvPicPr>
        <p:blipFill>
          <a:blip r:embed="rId2" cstate="print"/>
          <a:srcRect/>
          <a:stretch>
            <a:fillRect/>
          </a:stretch>
        </p:blipFill>
        <p:spPr bwMode="auto">
          <a:xfrm>
            <a:off x="2643174" y="0"/>
            <a:ext cx="3814768" cy="21233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sz="quarter" idx="1"/>
          </p:nvPr>
        </p:nvSpPr>
        <p:spPr>
          <a:xfrm>
            <a:off x="642938" y="2143125"/>
            <a:ext cx="7467600" cy="3857625"/>
          </a:xfrm>
        </p:spPr>
        <p:txBody>
          <a:bodyPr>
            <a:normAutofit fontScale="92500" lnSpcReduction="20000"/>
          </a:bodyPr>
          <a:lstStyle/>
          <a:p>
            <a:pPr eaLnBrk="1" hangingPunct="1"/>
            <a:endParaRPr lang="tr-TR" dirty="0" smtClean="0">
              <a:latin typeface="Calibri" pitchFamily="34" charset="0"/>
            </a:endParaRPr>
          </a:p>
          <a:p>
            <a:pPr eaLnBrk="1" hangingPunct="1"/>
            <a:r>
              <a:rPr lang="tr-TR" dirty="0" smtClean="0">
                <a:latin typeface="Calibri" pitchFamily="34" charset="0"/>
              </a:rPr>
              <a:t>Çoklu ilaç kullanımı </a:t>
            </a:r>
          </a:p>
          <a:p>
            <a:pPr eaLnBrk="1" hangingPunct="1"/>
            <a:r>
              <a:rPr lang="tr-TR" dirty="0" smtClean="0">
                <a:latin typeface="Calibri" pitchFamily="34" charset="0"/>
              </a:rPr>
              <a:t>İlaçların gereksiz ve aşırı kullanımı</a:t>
            </a:r>
          </a:p>
          <a:p>
            <a:pPr eaLnBrk="1" hangingPunct="1"/>
            <a:r>
              <a:rPr lang="tr-TR" dirty="0" smtClean="0">
                <a:latin typeface="Calibri" pitchFamily="34" charset="0"/>
              </a:rPr>
              <a:t>Klinik rehberlere uyumsuz tedavi seçimi</a:t>
            </a:r>
          </a:p>
          <a:p>
            <a:pPr eaLnBrk="1" hangingPunct="1"/>
            <a:r>
              <a:rPr lang="tr-TR" dirty="0" smtClean="0">
                <a:latin typeface="Calibri" pitchFamily="34" charset="0"/>
              </a:rPr>
              <a:t>Piyasaya yeni çıkan ilaçların uygunsuz tercihi</a:t>
            </a:r>
          </a:p>
          <a:p>
            <a:pPr eaLnBrk="1" hangingPunct="1"/>
            <a:r>
              <a:rPr lang="tr-TR" dirty="0" smtClean="0">
                <a:latin typeface="Calibri" pitchFamily="34" charset="0"/>
              </a:rPr>
              <a:t>İlaç kullanımında özensiz davranılması </a:t>
            </a:r>
          </a:p>
          <a:p>
            <a:pPr eaLnBrk="1" hangingPunct="1">
              <a:buFont typeface="Wingdings" pitchFamily="2" charset="2"/>
              <a:buNone/>
            </a:pPr>
            <a:r>
              <a:rPr lang="tr-TR" dirty="0" smtClean="0">
                <a:latin typeface="Calibri" pitchFamily="34" charset="0"/>
              </a:rPr>
              <a:t>	(uygulama yolu, süre, doz..)</a:t>
            </a:r>
          </a:p>
          <a:p>
            <a:pPr eaLnBrk="1" hangingPunct="1"/>
            <a:r>
              <a:rPr lang="tr-TR" dirty="0" smtClean="0">
                <a:latin typeface="Calibri" pitchFamily="34" charset="0"/>
              </a:rPr>
              <a:t>Uygunsuz kişisel tedavilere başvurulması</a:t>
            </a:r>
          </a:p>
          <a:p>
            <a:pPr eaLnBrk="1" hangingPunct="1">
              <a:buFont typeface="Wingdings" pitchFamily="2" charset="2"/>
              <a:buNone/>
            </a:pPr>
            <a:endParaRPr lang="tr-TR" dirty="0" smtClean="0">
              <a:latin typeface="Calibri" pitchFamily="34" charset="0"/>
            </a:endParaRPr>
          </a:p>
          <a:p>
            <a:pPr eaLnBrk="1" hangingPunct="1"/>
            <a:endParaRPr lang="tr-TR" dirty="0" smtClean="0">
              <a:latin typeface="Calibri" pitchFamily="34" charset="0"/>
            </a:endParaRPr>
          </a:p>
          <a:p>
            <a:pPr eaLnBrk="1" hangingPunct="1"/>
            <a:endParaRPr lang="tr-TR" dirty="0" smtClean="0">
              <a:latin typeface="Calibri" pitchFamily="34" charset="0"/>
            </a:endParaRPr>
          </a:p>
          <a:p>
            <a:pPr eaLnBrk="1" hangingPunct="1">
              <a:buClr>
                <a:schemeClr val="tx1"/>
              </a:buClr>
              <a:buFont typeface="Wingdings" pitchFamily="2" charset="2"/>
              <a:buChar char="v"/>
            </a:pPr>
            <a:endParaRPr lang="tr-TR" dirty="0" smtClean="0">
              <a:latin typeface="Calibri" pitchFamily="34" charset="0"/>
              <a:ea typeface="Calibri" pitchFamily="34" charset="0"/>
              <a:cs typeface="Calibri" pitchFamily="34" charset="0"/>
            </a:endParaRPr>
          </a:p>
          <a:p>
            <a:pPr eaLnBrk="1" hangingPunct="1">
              <a:buClr>
                <a:schemeClr val="tx1"/>
              </a:buClr>
              <a:buFont typeface="Wingdings" pitchFamily="2" charset="2"/>
              <a:buNone/>
            </a:pPr>
            <a:endParaRPr lang="tr-TR" dirty="0" smtClean="0">
              <a:latin typeface="Calibri" pitchFamily="34" charset="0"/>
              <a:ea typeface="Calibri" pitchFamily="34" charset="0"/>
              <a:cs typeface="Calibri" pitchFamily="34" charset="0"/>
            </a:endParaRPr>
          </a:p>
          <a:p>
            <a:pPr eaLnBrk="1" hangingPunct="1">
              <a:buClr>
                <a:schemeClr val="tx1"/>
              </a:buClr>
              <a:buFont typeface="Wingdings" pitchFamily="2" charset="2"/>
              <a:buChar char="v"/>
            </a:pPr>
            <a:endParaRPr lang="tr-TR" dirty="0" smtClean="0"/>
          </a:p>
        </p:txBody>
      </p:sp>
      <p:sp>
        <p:nvSpPr>
          <p:cNvPr id="6" name="5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1268" name="Rectangle 2"/>
          <p:cNvSpPr txBox="1">
            <a:spLocks noChangeArrowheads="1"/>
          </p:cNvSpPr>
          <p:nvPr/>
        </p:nvSpPr>
        <p:spPr bwMode="auto">
          <a:xfrm>
            <a:off x="714375" y="714375"/>
            <a:ext cx="7467600" cy="1143000"/>
          </a:xfrm>
          <a:prstGeom prst="rect">
            <a:avLst/>
          </a:prstGeom>
          <a:noFill/>
          <a:ln w="9525">
            <a:noFill/>
            <a:miter lim="800000"/>
            <a:headEnd/>
            <a:tailEnd/>
          </a:ln>
        </p:spPr>
        <p:txBody>
          <a:bodyPr anchor="b"/>
          <a:lstStyle/>
          <a:p>
            <a:r>
              <a:rPr lang="tr-TR" sz="3200" b="1" dirty="0">
                <a:solidFill>
                  <a:srgbClr val="0070C0"/>
                </a:solidFill>
                <a:latin typeface="Calibri" pitchFamily="34" charset="0"/>
                <a:ea typeface="Calibri" pitchFamily="34" charset="0"/>
                <a:cs typeface="Calibri" pitchFamily="34" charset="0"/>
              </a:rPr>
              <a:t>UYGUN OLMAYAN </a:t>
            </a:r>
          </a:p>
          <a:p>
            <a:r>
              <a:rPr lang="tr-TR" sz="3200" b="1" dirty="0">
                <a:solidFill>
                  <a:srgbClr val="0070C0"/>
                </a:solidFill>
                <a:latin typeface="Calibri" pitchFamily="34" charset="0"/>
                <a:ea typeface="Calibri" pitchFamily="34" charset="0"/>
                <a:cs typeface="Calibri" pitchFamily="34" charset="0"/>
              </a:rPr>
              <a:t>İLAÇ KULLANIMI ŞEKİLLERİ (1)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sz="quarter" idx="1"/>
          </p:nvPr>
        </p:nvSpPr>
        <p:spPr>
          <a:xfrm>
            <a:off x="571500" y="2276872"/>
            <a:ext cx="7467600" cy="3581003"/>
          </a:xfrm>
        </p:spPr>
        <p:txBody>
          <a:bodyPr>
            <a:normAutofit fontScale="92500" lnSpcReduction="20000"/>
          </a:bodyPr>
          <a:lstStyle/>
          <a:p>
            <a:pPr eaLnBrk="1" hangingPunct="1"/>
            <a:endParaRPr lang="tr-TR" dirty="0" smtClean="0">
              <a:latin typeface="Calibri" pitchFamily="34" charset="0"/>
              <a:ea typeface="Calibri" pitchFamily="34" charset="0"/>
              <a:cs typeface="Calibri" pitchFamily="34" charset="0"/>
            </a:endParaRPr>
          </a:p>
          <a:p>
            <a:pPr eaLnBrk="1" hangingPunct="1"/>
            <a:r>
              <a:rPr lang="tr-TR" dirty="0" smtClean="0">
                <a:latin typeface="Calibri" pitchFamily="34" charset="0"/>
                <a:ea typeface="Calibri" pitchFamily="34" charset="0"/>
                <a:cs typeface="Calibri" pitchFamily="34" charset="0"/>
              </a:rPr>
              <a:t>Gereksiz yere antibiyotik tüketimi </a:t>
            </a:r>
          </a:p>
          <a:p>
            <a:pPr eaLnBrk="1" hangingPunct="1"/>
            <a:r>
              <a:rPr lang="tr-TR" dirty="0" smtClean="0">
                <a:latin typeface="Calibri" pitchFamily="34" charset="0"/>
                <a:ea typeface="Calibri" pitchFamily="34" charset="0"/>
                <a:cs typeface="Calibri" pitchFamily="34" charset="0"/>
              </a:rPr>
              <a:t>Gereksiz yere enjeksiyon önerilmesi</a:t>
            </a:r>
            <a:endParaRPr lang="tr-TR" dirty="0" smtClean="0">
              <a:latin typeface="Calibri" pitchFamily="34" charset="0"/>
            </a:endParaRPr>
          </a:p>
          <a:p>
            <a:pPr eaLnBrk="1" hangingPunct="1"/>
            <a:r>
              <a:rPr lang="tr-TR" dirty="0" smtClean="0">
                <a:latin typeface="Calibri" pitchFamily="34" charset="0"/>
                <a:ea typeface="Calibri" pitchFamily="34" charset="0"/>
                <a:cs typeface="Calibri" pitchFamily="34" charset="0"/>
              </a:rPr>
              <a:t>Gereksiz ve uygunsuz vitamin kullanımı</a:t>
            </a:r>
            <a:endParaRPr lang="tr-TR" dirty="0" smtClean="0">
              <a:latin typeface="Calibri" pitchFamily="34" charset="0"/>
            </a:endParaRPr>
          </a:p>
          <a:p>
            <a:pPr eaLnBrk="1" hangingPunct="1"/>
            <a:r>
              <a:rPr lang="tr-TR" dirty="0" smtClean="0">
                <a:latin typeface="Calibri" pitchFamily="34" charset="0"/>
                <a:ea typeface="Calibri" pitchFamily="34" charset="0"/>
                <a:cs typeface="Calibri" pitchFamily="34" charset="0"/>
              </a:rPr>
              <a:t>Bilinçsiz gıda takviyesi ve bitkisel ürünlerin kullanımı</a:t>
            </a:r>
          </a:p>
          <a:p>
            <a:pPr eaLnBrk="1" hangingPunct="1"/>
            <a:r>
              <a:rPr lang="tr-TR" dirty="0" smtClean="0">
                <a:latin typeface="Calibri" pitchFamily="34" charset="0"/>
                <a:ea typeface="Calibri" pitchFamily="34" charset="0"/>
                <a:cs typeface="Calibri" pitchFamily="34" charset="0"/>
              </a:rPr>
              <a:t>İlaç-ilaç etkileşimleri ve besin-ilaç etkileşimlerinin ihmal edilmesi</a:t>
            </a:r>
          </a:p>
          <a:p>
            <a:pPr eaLnBrk="1" hangingPunct="1"/>
            <a:endParaRPr lang="tr-TR" dirty="0" smtClean="0">
              <a:latin typeface="Calibri" pitchFamily="34" charset="0"/>
            </a:endParaRPr>
          </a:p>
          <a:p>
            <a:pPr eaLnBrk="1" hangingPunct="1">
              <a:buClr>
                <a:schemeClr val="tx1"/>
              </a:buClr>
              <a:buFont typeface="Wingdings" pitchFamily="2" charset="2"/>
              <a:buNone/>
            </a:pPr>
            <a:endParaRPr lang="tr-TR" dirty="0" smtClean="0">
              <a:latin typeface="Calibri" pitchFamily="34" charset="0"/>
              <a:ea typeface="Calibri" pitchFamily="34" charset="0"/>
              <a:cs typeface="Calibri" pitchFamily="34" charset="0"/>
            </a:endParaRPr>
          </a:p>
          <a:p>
            <a:pPr eaLnBrk="1" hangingPunct="1">
              <a:buClr>
                <a:schemeClr val="tx1"/>
              </a:buClr>
              <a:buFont typeface="Wingdings" pitchFamily="2" charset="2"/>
              <a:buChar char="v"/>
            </a:pPr>
            <a:endParaRPr lang="tr-TR" dirty="0" smtClean="0"/>
          </a:p>
        </p:txBody>
      </p:sp>
      <p:sp>
        <p:nvSpPr>
          <p:cNvPr id="6" name="5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2292" name="Rectangle 2"/>
          <p:cNvSpPr txBox="1">
            <a:spLocks noChangeArrowheads="1"/>
          </p:cNvSpPr>
          <p:nvPr/>
        </p:nvSpPr>
        <p:spPr bwMode="auto">
          <a:xfrm>
            <a:off x="785813" y="857250"/>
            <a:ext cx="7467600" cy="1143000"/>
          </a:xfrm>
          <a:prstGeom prst="rect">
            <a:avLst/>
          </a:prstGeom>
          <a:noFill/>
          <a:ln w="9525">
            <a:noFill/>
            <a:miter lim="800000"/>
            <a:headEnd/>
            <a:tailEnd/>
          </a:ln>
        </p:spPr>
        <p:txBody>
          <a:bodyPr anchor="b"/>
          <a:lstStyle/>
          <a:p>
            <a:r>
              <a:rPr lang="tr-TR" sz="3200" b="1" dirty="0">
                <a:solidFill>
                  <a:srgbClr val="0070C0"/>
                </a:solidFill>
                <a:latin typeface="Calibri" pitchFamily="34" charset="0"/>
                <a:ea typeface="Calibri" pitchFamily="34" charset="0"/>
                <a:cs typeface="Calibri" pitchFamily="34" charset="0"/>
              </a:rPr>
              <a:t>UYGUN OLMAYAN </a:t>
            </a:r>
          </a:p>
          <a:p>
            <a:r>
              <a:rPr lang="tr-TR" sz="3200" b="1" dirty="0">
                <a:solidFill>
                  <a:srgbClr val="0070C0"/>
                </a:solidFill>
                <a:latin typeface="Calibri" pitchFamily="34" charset="0"/>
                <a:ea typeface="Calibri" pitchFamily="34" charset="0"/>
                <a:cs typeface="Calibri" pitchFamily="34" charset="0"/>
              </a:rPr>
              <a:t>İLAÇ KULLANIMI ŞEKİLLERİ (2)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sz="quarter" idx="1"/>
          </p:nvPr>
        </p:nvSpPr>
        <p:spPr>
          <a:xfrm>
            <a:off x="747713" y="1785938"/>
            <a:ext cx="7467600" cy="4643437"/>
          </a:xfrm>
        </p:spPr>
        <p:txBody>
          <a:bodyPr>
            <a:normAutofit fontScale="92500" lnSpcReduction="10000"/>
          </a:bodyPr>
          <a:lstStyle/>
          <a:p>
            <a:pPr marL="0" indent="0" eaLnBrk="1" hangingPunct="1">
              <a:buFont typeface="Wingdings" pitchFamily="2" charset="2"/>
              <a:buNone/>
            </a:pPr>
            <a:r>
              <a:rPr lang="tr-TR" dirty="0" smtClean="0">
                <a:latin typeface="Calibri" pitchFamily="34" charset="0"/>
                <a:ea typeface="Calibri" pitchFamily="34" charset="0"/>
                <a:cs typeface="Calibri" pitchFamily="34" charset="0"/>
              </a:rPr>
              <a:t>Akılcı ilaç kullanımı tanımında yer alan maddelerden herhangi birinin veya birkaçının karşılanamaması durumu,</a:t>
            </a:r>
          </a:p>
          <a:p>
            <a:pPr marL="0" indent="0" eaLnBrk="1" hangingPunct="1"/>
            <a:r>
              <a:rPr lang="tr-TR" dirty="0" smtClean="0">
                <a:latin typeface="Calibri" pitchFamily="34" charset="0"/>
                <a:ea typeface="Calibri" pitchFamily="34" charset="0"/>
                <a:cs typeface="Calibri" pitchFamily="34" charset="0"/>
              </a:rPr>
              <a:t>Hastaların tedaviye uyumunun azalmasına,</a:t>
            </a:r>
          </a:p>
          <a:p>
            <a:pPr marL="0" indent="0" eaLnBrk="1" hangingPunct="1"/>
            <a:r>
              <a:rPr lang="tr-TR" dirty="0" smtClean="0">
                <a:latin typeface="Calibri" pitchFamily="34" charset="0"/>
                <a:ea typeface="Calibri" pitchFamily="34" charset="0"/>
                <a:cs typeface="Calibri" pitchFamily="34" charset="0"/>
              </a:rPr>
              <a:t>İlaç etkileşimlerine, </a:t>
            </a:r>
          </a:p>
          <a:p>
            <a:pPr marL="0" indent="0" eaLnBrk="1" hangingPunct="1"/>
            <a:r>
              <a:rPr lang="tr-TR" dirty="0" smtClean="0">
                <a:latin typeface="Calibri" pitchFamily="34" charset="0"/>
                <a:ea typeface="Calibri" pitchFamily="34" charset="0"/>
                <a:cs typeface="Calibri" pitchFamily="34" charset="0"/>
              </a:rPr>
              <a:t>Bazı ilaçlara karşı direnç gelişmesine, </a:t>
            </a:r>
          </a:p>
          <a:p>
            <a:pPr marL="0" indent="0" eaLnBrk="1" hangingPunct="1"/>
            <a:r>
              <a:rPr lang="tr-TR" dirty="0" smtClean="0">
                <a:latin typeface="Calibri" pitchFamily="34" charset="0"/>
                <a:ea typeface="Calibri" pitchFamily="34" charset="0"/>
                <a:cs typeface="Calibri" pitchFamily="34" charset="0"/>
              </a:rPr>
              <a:t>Hastalıkların tekrarlamasına ya da uzamasına, </a:t>
            </a:r>
          </a:p>
          <a:p>
            <a:pPr marL="0" indent="0" eaLnBrk="1" hangingPunct="1"/>
            <a:r>
              <a:rPr lang="tr-TR" dirty="0" err="1" smtClean="0">
                <a:latin typeface="Calibri" pitchFamily="34" charset="0"/>
                <a:ea typeface="Calibri" pitchFamily="34" charset="0"/>
                <a:cs typeface="Calibri" pitchFamily="34" charset="0"/>
              </a:rPr>
              <a:t>Advers</a:t>
            </a:r>
            <a:r>
              <a:rPr lang="tr-TR" dirty="0" smtClean="0">
                <a:latin typeface="Calibri" pitchFamily="34" charset="0"/>
                <a:ea typeface="Calibri" pitchFamily="34" charset="0"/>
                <a:cs typeface="Calibri" pitchFamily="34" charset="0"/>
              </a:rPr>
              <a:t> olay görülme sıklığının artmasına, </a:t>
            </a:r>
          </a:p>
          <a:p>
            <a:pPr marL="0" indent="0" eaLnBrk="1" hangingPunct="1"/>
            <a:r>
              <a:rPr lang="tr-TR" dirty="0" smtClean="0">
                <a:latin typeface="Calibri" pitchFamily="34" charset="0"/>
                <a:ea typeface="Calibri" pitchFamily="34" charset="0"/>
                <a:cs typeface="Calibri" pitchFamily="34" charset="0"/>
              </a:rPr>
              <a:t>Tedavi maliyetlerinin artmasına neden olur.</a:t>
            </a:r>
          </a:p>
          <a:p>
            <a:pPr marL="0" indent="0" eaLnBrk="1" hangingPunct="1"/>
            <a:endParaRPr lang="tr-TR" dirty="0" smtClean="0">
              <a:latin typeface="Calibri" pitchFamily="34" charset="0"/>
            </a:endParaRPr>
          </a:p>
          <a:p>
            <a:pPr marL="0" indent="0" eaLnBrk="1" hangingPunct="1">
              <a:buClr>
                <a:schemeClr val="tx1"/>
              </a:buClr>
              <a:buFont typeface="Wingdings" pitchFamily="2" charset="2"/>
              <a:buNone/>
            </a:pPr>
            <a:endParaRPr lang="tr-TR" dirty="0" smtClean="0">
              <a:latin typeface="Calibri" pitchFamily="34" charset="0"/>
              <a:ea typeface="Calibri" pitchFamily="34" charset="0"/>
              <a:cs typeface="Calibri" pitchFamily="34" charset="0"/>
            </a:endParaRPr>
          </a:p>
          <a:p>
            <a:pPr marL="0" indent="0" eaLnBrk="1" hangingPunct="1">
              <a:buClr>
                <a:schemeClr val="tx1"/>
              </a:buClr>
              <a:buFont typeface="Wingdings" pitchFamily="2" charset="2"/>
              <a:buChar char="v"/>
            </a:pPr>
            <a:endParaRPr lang="tr-TR" dirty="0" smtClean="0"/>
          </a:p>
        </p:txBody>
      </p:sp>
      <p:sp>
        <p:nvSpPr>
          <p:cNvPr id="6" name="5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3316" name="Rectangle 2"/>
          <p:cNvSpPr txBox="1">
            <a:spLocks noChangeArrowheads="1"/>
          </p:cNvSpPr>
          <p:nvPr/>
        </p:nvSpPr>
        <p:spPr bwMode="auto">
          <a:xfrm>
            <a:off x="571500" y="428625"/>
            <a:ext cx="7467600" cy="1143000"/>
          </a:xfrm>
          <a:prstGeom prst="rect">
            <a:avLst/>
          </a:prstGeom>
          <a:noFill/>
          <a:ln w="9525">
            <a:noFill/>
            <a:miter lim="800000"/>
            <a:headEnd/>
            <a:tailEnd/>
          </a:ln>
        </p:spPr>
        <p:txBody>
          <a:bodyPr anchor="b"/>
          <a:lstStyle/>
          <a:p>
            <a:r>
              <a:rPr lang="tr-TR" sz="3200" b="1" dirty="0">
                <a:solidFill>
                  <a:schemeClr val="tx2"/>
                </a:solidFill>
                <a:latin typeface="Calibri" pitchFamily="34" charset="0"/>
                <a:ea typeface="Calibri" pitchFamily="34" charset="0"/>
                <a:cs typeface="Calibri" pitchFamily="34" charset="0"/>
              </a:rPr>
              <a:t>   </a:t>
            </a:r>
            <a:r>
              <a:rPr lang="tr-TR" sz="3200" b="1" dirty="0">
                <a:solidFill>
                  <a:srgbClr val="0070C0"/>
                </a:solidFill>
                <a:latin typeface="Calibri" pitchFamily="34" charset="0"/>
                <a:ea typeface="Calibri" pitchFamily="34" charset="0"/>
                <a:cs typeface="Calibri" pitchFamily="34" charset="0"/>
              </a:rPr>
              <a:t>AKILCI OLMAYAN İLAÇ KULLANIMI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4339" name="11 Slayt Numarası Yer Tutucusu"/>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2C19EB12-6664-4AFB-8C49-3B2E273732F2}" type="slidenum">
              <a:rPr lang="tr-TR" smtClean="0"/>
              <a:pPr/>
              <a:t>13</a:t>
            </a:fld>
            <a:endParaRPr lang="tr-TR" smtClean="0"/>
          </a:p>
        </p:txBody>
      </p:sp>
      <p:sp>
        <p:nvSpPr>
          <p:cNvPr id="5" name="1 Başlık"/>
          <p:cNvSpPr>
            <a:spLocks noGrp="1"/>
          </p:cNvSpPr>
          <p:nvPr>
            <p:ph type="title"/>
          </p:nvPr>
        </p:nvSpPr>
        <p:spPr>
          <a:xfrm>
            <a:off x="819150" y="714375"/>
            <a:ext cx="7467600" cy="1071563"/>
          </a:xfrm>
        </p:spPr>
        <p:txBody>
          <a:bodyPr wrap="square" lIns="91440" tIns="45720" rIns="91440" bIns="45720" numCol="1" anchorCtr="0" compatLnSpc="1">
            <a:prstTxWarp prst="textNoShape">
              <a:avLst/>
            </a:prstTxWarp>
            <a:normAutofit fontScale="90000"/>
          </a:bodyPr>
          <a:lstStyle/>
          <a:p>
            <a:pPr>
              <a:defRPr/>
            </a:pPr>
            <a:r>
              <a:rPr lang="tr-TR" sz="3600" b="1" cap="none" dirty="0" smtClean="0">
                <a:solidFill>
                  <a:srgbClr val="0070C0"/>
                </a:solidFill>
                <a:latin typeface="Calibri" pitchFamily="34" charset="0"/>
              </a:rPr>
              <a:t>TANI VE TEDAVİ SÜRECİNDE</a:t>
            </a:r>
            <a:br>
              <a:rPr lang="tr-TR" sz="3600" b="1" cap="none" dirty="0" smtClean="0">
                <a:solidFill>
                  <a:srgbClr val="0070C0"/>
                </a:solidFill>
                <a:latin typeface="Calibri" pitchFamily="34" charset="0"/>
              </a:rPr>
            </a:br>
            <a:r>
              <a:rPr lang="tr-TR" sz="3600" b="1" cap="none" dirty="0" smtClean="0">
                <a:solidFill>
                  <a:srgbClr val="0070C0"/>
                </a:solidFill>
                <a:latin typeface="Calibri" pitchFamily="34" charset="0"/>
              </a:rPr>
              <a:t> AKILCI İLAÇ KULLANIMI </a:t>
            </a:r>
            <a:r>
              <a:rPr lang="tr-TR" sz="3600" b="1" dirty="0" smtClean="0">
                <a:solidFill>
                  <a:srgbClr val="0070C0"/>
                </a:solidFill>
                <a:latin typeface="Calibri" pitchFamily="34" charset="0"/>
                <a:cs typeface="Calibri" pitchFamily="34" charset="0"/>
              </a:rPr>
              <a:t>(1)</a:t>
            </a:r>
            <a:endParaRPr lang="tr-TR" sz="3600" b="1" cap="none" dirty="0" smtClean="0">
              <a:solidFill>
                <a:srgbClr val="0070C0"/>
              </a:solidFill>
              <a:latin typeface="Calibri" pitchFamily="34" charset="0"/>
            </a:endParaRPr>
          </a:p>
        </p:txBody>
      </p:sp>
      <p:sp>
        <p:nvSpPr>
          <p:cNvPr id="14341" name="2 İçerik Yer Tutucusu"/>
          <p:cNvSpPr>
            <a:spLocks noGrp="1"/>
          </p:cNvSpPr>
          <p:nvPr>
            <p:ph sz="quarter" idx="1"/>
          </p:nvPr>
        </p:nvSpPr>
        <p:spPr>
          <a:xfrm>
            <a:off x="604838" y="1622425"/>
            <a:ext cx="7681912" cy="4873625"/>
          </a:xfrm>
        </p:spPr>
        <p:txBody>
          <a:bodyPr/>
          <a:lstStyle/>
          <a:p>
            <a:pPr eaLnBrk="1" hangingPunct="1">
              <a:lnSpc>
                <a:spcPct val="90000"/>
              </a:lnSpc>
            </a:pPr>
            <a:endParaRPr lang="tr-TR" smtClean="0">
              <a:latin typeface="Calibri" pitchFamily="34" charset="0"/>
            </a:endParaRPr>
          </a:p>
          <a:p>
            <a:pPr eaLnBrk="1" hangingPunct="1">
              <a:lnSpc>
                <a:spcPct val="90000"/>
              </a:lnSpc>
            </a:pPr>
            <a:r>
              <a:rPr lang="tr-TR" smtClean="0">
                <a:latin typeface="Calibri" pitchFamily="34" charset="0"/>
              </a:rPr>
              <a:t>Hastanın sorununun tanımlanması,</a:t>
            </a:r>
          </a:p>
          <a:p>
            <a:pPr eaLnBrk="1" hangingPunct="1">
              <a:lnSpc>
                <a:spcPct val="90000"/>
              </a:lnSpc>
            </a:pPr>
            <a:r>
              <a:rPr lang="tr-TR" smtClean="0">
                <a:latin typeface="Calibri" pitchFamily="34" charset="0"/>
              </a:rPr>
              <a:t>Hekim tarafından doğru tanının konulması,</a:t>
            </a:r>
          </a:p>
          <a:p>
            <a:pPr eaLnBrk="1" hangingPunct="1">
              <a:lnSpc>
                <a:spcPct val="90000"/>
              </a:lnSpc>
            </a:pPr>
            <a:r>
              <a:rPr lang="tr-TR" smtClean="0">
                <a:latin typeface="Calibri" pitchFamily="34" charset="0"/>
              </a:rPr>
              <a:t>İlaçlı veya ilaçsız, etkili ve güvenilir tedavinin tanımlanması, </a:t>
            </a:r>
          </a:p>
          <a:p>
            <a:pPr eaLnBrk="1" hangingPunct="1">
              <a:lnSpc>
                <a:spcPct val="90000"/>
              </a:lnSpc>
            </a:pPr>
            <a:r>
              <a:rPr lang="tr-TR" smtClean="0">
                <a:latin typeface="Calibri" pitchFamily="34" charset="0"/>
              </a:rPr>
              <a:t>Tedavinin  gerçekleşebilirliğinin ve  maliyetinin değerlendirilmesi,</a:t>
            </a:r>
          </a:p>
          <a:p>
            <a:pPr eaLnBrk="1" hangingPunct="1"/>
            <a:r>
              <a:rPr lang="tr-TR" smtClean="0">
                <a:latin typeface="Calibri" pitchFamily="34" charset="0"/>
              </a:rPr>
              <a:t>Tedavinin başarısı ve hastanın uyuncunun değerlendirilmesi,</a:t>
            </a:r>
          </a:p>
          <a:p>
            <a:pPr>
              <a:lnSpc>
                <a:spcPct val="90000"/>
              </a:lnSpc>
            </a:pPr>
            <a:endParaRPr lang="tr-TR" sz="2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5363" name="11 Slayt Numarası Yer Tutucusu"/>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3330E877-C6BC-4E84-9CA5-971D44A0B297}" type="slidenum">
              <a:rPr lang="tr-TR" smtClean="0"/>
              <a:pPr/>
              <a:t>14</a:t>
            </a:fld>
            <a:endParaRPr lang="tr-TR" smtClean="0"/>
          </a:p>
        </p:txBody>
      </p:sp>
      <p:sp>
        <p:nvSpPr>
          <p:cNvPr id="5" name="1 Başlık"/>
          <p:cNvSpPr>
            <a:spLocks noGrp="1"/>
          </p:cNvSpPr>
          <p:nvPr>
            <p:ph type="title"/>
          </p:nvPr>
        </p:nvSpPr>
        <p:spPr>
          <a:xfrm>
            <a:off x="819150" y="785813"/>
            <a:ext cx="7467600" cy="1071562"/>
          </a:xfrm>
        </p:spPr>
        <p:txBody>
          <a:bodyPr wrap="square" lIns="91440" tIns="45720" rIns="91440" bIns="45720" numCol="1" anchorCtr="0" compatLnSpc="1">
            <a:prstTxWarp prst="textNoShape">
              <a:avLst/>
            </a:prstTxWarp>
            <a:normAutofit fontScale="90000"/>
          </a:bodyPr>
          <a:lstStyle/>
          <a:p>
            <a:pPr>
              <a:defRPr/>
            </a:pPr>
            <a:r>
              <a:rPr lang="tr-TR" sz="3600" b="1" cap="none" dirty="0" smtClean="0">
                <a:solidFill>
                  <a:srgbClr val="0070C0"/>
                </a:solidFill>
                <a:latin typeface="Calibri" pitchFamily="34" charset="0"/>
              </a:rPr>
              <a:t>TANI VE TEDAVİ SÜRECİNDE</a:t>
            </a:r>
            <a:br>
              <a:rPr lang="tr-TR" sz="3600" b="1" cap="none" dirty="0" smtClean="0">
                <a:solidFill>
                  <a:srgbClr val="0070C0"/>
                </a:solidFill>
                <a:latin typeface="Calibri" pitchFamily="34" charset="0"/>
              </a:rPr>
            </a:br>
            <a:r>
              <a:rPr lang="tr-TR" sz="3600" b="1" cap="none" dirty="0" smtClean="0">
                <a:solidFill>
                  <a:srgbClr val="0070C0"/>
                </a:solidFill>
                <a:latin typeface="Calibri" pitchFamily="34" charset="0"/>
              </a:rPr>
              <a:t> AKILCI İLAÇ KULLANIMI </a:t>
            </a:r>
            <a:r>
              <a:rPr lang="tr-TR" sz="3600" b="1" dirty="0" smtClean="0">
                <a:solidFill>
                  <a:srgbClr val="0070C0"/>
                </a:solidFill>
                <a:latin typeface="Calibri" pitchFamily="34" charset="0"/>
                <a:cs typeface="Calibri" pitchFamily="34" charset="0"/>
              </a:rPr>
              <a:t>(2)</a:t>
            </a:r>
            <a:endParaRPr lang="tr-TR" sz="3600" b="1" cap="none" dirty="0" smtClean="0">
              <a:solidFill>
                <a:srgbClr val="0070C0"/>
              </a:solidFill>
              <a:latin typeface="Calibri" pitchFamily="34" charset="0"/>
            </a:endParaRPr>
          </a:p>
        </p:txBody>
      </p:sp>
      <p:sp>
        <p:nvSpPr>
          <p:cNvPr id="15365" name="2 İçerik Yer Tutucusu"/>
          <p:cNvSpPr>
            <a:spLocks noGrp="1"/>
          </p:cNvSpPr>
          <p:nvPr>
            <p:ph sz="quarter" idx="1"/>
          </p:nvPr>
        </p:nvSpPr>
        <p:spPr>
          <a:xfrm>
            <a:off x="604838" y="1714500"/>
            <a:ext cx="7467600" cy="4781550"/>
          </a:xfrm>
        </p:spPr>
        <p:txBody>
          <a:bodyPr>
            <a:normAutofit fontScale="92500" lnSpcReduction="20000"/>
          </a:bodyPr>
          <a:lstStyle/>
          <a:p>
            <a:pPr eaLnBrk="1" hangingPunct="1">
              <a:lnSpc>
                <a:spcPct val="90000"/>
              </a:lnSpc>
              <a:buFont typeface="Wingdings" pitchFamily="2" charset="2"/>
              <a:buNone/>
            </a:pPr>
            <a:endParaRPr lang="tr-TR" dirty="0" smtClean="0">
              <a:latin typeface="Calibri" pitchFamily="34" charset="0"/>
            </a:endParaRPr>
          </a:p>
          <a:p>
            <a:pPr eaLnBrk="1" hangingPunct="1">
              <a:lnSpc>
                <a:spcPct val="90000"/>
              </a:lnSpc>
            </a:pPr>
            <a:r>
              <a:rPr lang="tr-TR" dirty="0" smtClean="0">
                <a:latin typeface="Calibri" pitchFamily="34" charset="0"/>
              </a:rPr>
              <a:t>Eğer ilaçla tedavi uygulanacaksa uygun ilaçların seçimi,</a:t>
            </a:r>
          </a:p>
          <a:p>
            <a:pPr eaLnBrk="1" hangingPunct="1">
              <a:lnSpc>
                <a:spcPct val="90000"/>
              </a:lnSpc>
            </a:pPr>
            <a:r>
              <a:rPr lang="tr-TR" dirty="0" smtClean="0">
                <a:latin typeface="Calibri" pitchFamily="34" charset="0"/>
              </a:rPr>
              <a:t>Çoklu ilaç kullanımlarında  etkileşimlerin öngörülmesi,</a:t>
            </a:r>
          </a:p>
          <a:p>
            <a:pPr eaLnBrk="1" hangingPunct="1">
              <a:lnSpc>
                <a:spcPct val="90000"/>
              </a:lnSpc>
            </a:pPr>
            <a:r>
              <a:rPr lang="tr-TR" dirty="0" smtClean="0">
                <a:latin typeface="Calibri" pitchFamily="34" charset="0"/>
              </a:rPr>
              <a:t>Her bir ilaç için uygun dozun ve uygulama süresinin belirlenmesi ve uygun reçetenin yazılması gerekmektedir.</a:t>
            </a:r>
          </a:p>
          <a:p>
            <a:pPr eaLnBrk="1" hangingPunct="1">
              <a:lnSpc>
                <a:spcPct val="90000"/>
              </a:lnSpc>
            </a:pPr>
            <a:r>
              <a:rPr lang="tr-TR" dirty="0" smtClean="0">
                <a:latin typeface="Calibri" pitchFamily="34" charset="0"/>
              </a:rPr>
              <a:t>Bu aşamada güncel tanı ve tedavi kılavuzları esas alınmalıdır.</a:t>
            </a:r>
          </a:p>
          <a:p>
            <a:pPr eaLnBrk="1" hangingPunct="1">
              <a:lnSpc>
                <a:spcPct val="90000"/>
              </a:lnSpc>
            </a:pPr>
            <a:r>
              <a:rPr lang="tr-TR" dirty="0" smtClean="0">
                <a:latin typeface="Calibri" pitchFamily="34" charset="0"/>
              </a:rPr>
              <a:t>Hasta ve hasta yakını tedavi hakkında bilgilendirilmelidir.</a:t>
            </a:r>
          </a:p>
          <a:p>
            <a:pPr>
              <a:lnSpc>
                <a:spcPct val="90000"/>
              </a:lnSpc>
            </a:pPr>
            <a:endParaRPr lang="tr-TR" sz="2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nvGraphicFramePr>
        <p:xfrm>
          <a:off x="107504" y="260648"/>
          <a:ext cx="8784976"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7" name="Slayt Numarası Yer Tutucusu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69988E60-CD6B-4FC5-BA68-C77CA388C85A}" type="slidenum">
              <a:rPr lang="tr-TR" smtClean="0"/>
              <a:pPr/>
              <a:t>15</a:t>
            </a:fld>
            <a:endParaRPr lang="tr-TR"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bwMode="auto">
          <a:xfrm>
            <a:off x="611188" y="260350"/>
            <a:ext cx="7756525" cy="1071563"/>
          </a:xfrm>
        </p:spPr>
        <p:txBody>
          <a:bodyPr wrap="square" lIns="91440" tIns="45720" rIns="91440" bIns="45720" numCol="1" anchorCtr="0" compatLnSpc="1">
            <a:prstTxWarp prst="textNoShape">
              <a:avLst/>
            </a:prstTxWarp>
          </a:bodyPr>
          <a:lstStyle/>
          <a:p>
            <a:pPr algn="ctr" eaLnBrk="1" hangingPunct="1"/>
            <a:r>
              <a:rPr lang="tr-TR" sz="2600" b="1" cap="none" dirty="0" smtClean="0">
                <a:solidFill>
                  <a:srgbClr val="0070C0"/>
                </a:solidFill>
                <a:latin typeface="Calibri" pitchFamily="34" charset="0"/>
              </a:rPr>
              <a:t>DSÖ TARAFINDAN AKILCI İLAÇ KULLANIMININ TEŞVİK EDİLMESİ İÇİN ÖNERİLEN 12 TEMEL MÜDAHALE* -1</a:t>
            </a:r>
          </a:p>
        </p:txBody>
      </p:sp>
      <p:sp>
        <p:nvSpPr>
          <p:cNvPr id="17411" name="2 İçerik Yer Tutucusu"/>
          <p:cNvSpPr>
            <a:spLocks noGrp="1"/>
          </p:cNvSpPr>
          <p:nvPr>
            <p:ph sz="quarter" idx="1"/>
          </p:nvPr>
        </p:nvSpPr>
        <p:spPr>
          <a:xfrm>
            <a:off x="539750" y="1124743"/>
            <a:ext cx="7969250" cy="5393531"/>
          </a:xfrm>
        </p:spPr>
        <p:txBody>
          <a:bodyPr anchor="ctr">
            <a:normAutofit fontScale="85000" lnSpcReduction="10000"/>
          </a:bodyPr>
          <a:lstStyle/>
          <a:p>
            <a:pPr marL="457200" indent="-457200" eaLnBrk="1" hangingPunct="1">
              <a:buClr>
                <a:schemeClr val="tx2"/>
              </a:buClr>
              <a:buSzPct val="90000"/>
              <a:buFont typeface="Century Schoolbook" pitchFamily="18" charset="0"/>
              <a:buAutoNum type="arabicPeriod"/>
            </a:pPr>
            <a:r>
              <a:rPr lang="tr-TR" dirty="0" smtClean="0">
                <a:latin typeface="Calibri" pitchFamily="34" charset="0"/>
              </a:rPr>
              <a:t>İlaç kullanım politikalarını koordine edecek ve bunların etkilerini izleyecek kurum</a:t>
            </a:r>
          </a:p>
          <a:p>
            <a:pPr marL="457200" indent="-457200" eaLnBrk="1" hangingPunct="1">
              <a:buClr>
                <a:schemeClr val="tx2"/>
              </a:buClr>
              <a:buSzPct val="90000"/>
              <a:buFont typeface="Century Schoolbook" pitchFamily="18" charset="0"/>
              <a:buAutoNum type="arabicPeriod"/>
            </a:pPr>
            <a:r>
              <a:rPr lang="tr-TR" dirty="0" smtClean="0">
                <a:latin typeface="Calibri" pitchFamily="34" charset="0"/>
              </a:rPr>
              <a:t>Eğitim denetim ve karar alma süreçlerinin desteklenmesine yönelik Klinik Tanı ve Tedavi Rehberlerinden yararlanma</a:t>
            </a:r>
          </a:p>
          <a:p>
            <a:pPr marL="457200" indent="-457200" eaLnBrk="1" hangingPunct="1">
              <a:buClr>
                <a:schemeClr val="tx2"/>
              </a:buClr>
              <a:buSzPct val="90000"/>
              <a:buFont typeface="Century Schoolbook" pitchFamily="18" charset="0"/>
              <a:buAutoNum type="arabicPeriod"/>
            </a:pPr>
            <a:r>
              <a:rPr lang="tr-TR" dirty="0" smtClean="0">
                <a:latin typeface="Calibri" pitchFamily="34" charset="0"/>
              </a:rPr>
              <a:t>İlk seçenek tedavileri esas alan temel ilaçlar listesi oluşturma</a:t>
            </a:r>
          </a:p>
          <a:p>
            <a:pPr marL="457200" indent="-457200" eaLnBrk="1" hangingPunct="1">
              <a:buClr>
                <a:schemeClr val="tx2"/>
              </a:buClr>
              <a:buSzPct val="90000"/>
              <a:buFont typeface="Century Schoolbook" pitchFamily="18" charset="0"/>
              <a:buAutoNum type="arabicPeriod"/>
            </a:pPr>
            <a:r>
              <a:rPr lang="tr-TR" dirty="0" smtClean="0">
                <a:latin typeface="Calibri" pitchFamily="34" charset="0"/>
              </a:rPr>
              <a:t>Bölgelerde ve hastanelerde ilaç ve tedavi kurulları kurma</a:t>
            </a:r>
          </a:p>
          <a:p>
            <a:pPr marL="457200" indent="-457200" eaLnBrk="1" hangingPunct="1">
              <a:buClr>
                <a:schemeClr val="tx2"/>
              </a:buClr>
              <a:buSzPct val="90000"/>
              <a:buFont typeface="Century Schoolbook" pitchFamily="18" charset="0"/>
              <a:buAutoNum type="arabicPeriod"/>
            </a:pPr>
            <a:r>
              <a:rPr lang="tr-TR" dirty="0" smtClean="0">
                <a:latin typeface="Calibri" pitchFamily="34" charset="0"/>
              </a:rPr>
              <a:t>Mezuniyet öncesi müfredat programında  probleme dayalı </a:t>
            </a:r>
            <a:r>
              <a:rPr lang="tr-TR" dirty="0" err="1" smtClean="0">
                <a:latin typeface="Calibri" pitchFamily="34" charset="0"/>
              </a:rPr>
              <a:t>farmakoterapi</a:t>
            </a:r>
            <a:r>
              <a:rPr lang="tr-TR" dirty="0" smtClean="0">
                <a:latin typeface="Calibri" pitchFamily="34" charset="0"/>
              </a:rPr>
              <a:t> eğitimi vermeyi sağlama</a:t>
            </a:r>
          </a:p>
          <a:p>
            <a:pPr marL="457200" indent="-457200" eaLnBrk="1" hangingPunct="1">
              <a:buClr>
                <a:schemeClr val="tx2"/>
              </a:buClr>
              <a:buSzPct val="90000"/>
              <a:buFont typeface="Century Schoolbook" pitchFamily="18" charset="0"/>
              <a:buAutoNum type="arabicPeriod"/>
            </a:pPr>
            <a:r>
              <a:rPr lang="tr-TR" dirty="0" smtClean="0">
                <a:latin typeface="Calibri" pitchFamily="34" charset="0"/>
              </a:rPr>
              <a:t>Bir gereklilik olarak hizmet içi sürekli  tıp eğitimleri düzenlenmesi</a:t>
            </a:r>
          </a:p>
        </p:txBody>
      </p:sp>
      <p:sp>
        <p:nvSpPr>
          <p:cNvPr id="17412" name="4 Metin kutusu"/>
          <p:cNvSpPr txBox="1">
            <a:spLocks noChangeArrowheads="1"/>
          </p:cNvSpPr>
          <p:nvPr/>
        </p:nvSpPr>
        <p:spPr bwMode="auto">
          <a:xfrm>
            <a:off x="539750" y="6237288"/>
            <a:ext cx="7489825" cy="274637"/>
          </a:xfrm>
          <a:prstGeom prst="rect">
            <a:avLst/>
          </a:prstGeom>
          <a:noFill/>
          <a:ln w="9525">
            <a:noFill/>
            <a:miter lim="800000"/>
            <a:headEnd/>
            <a:tailEnd/>
          </a:ln>
        </p:spPr>
        <p:txBody>
          <a:bodyPr>
            <a:spAutoFit/>
          </a:bodyPr>
          <a:lstStyle/>
          <a:p>
            <a:r>
              <a:rPr lang="tr-TR" sz="1200">
                <a:solidFill>
                  <a:srgbClr val="000000"/>
                </a:solidFill>
                <a:latin typeface="Calibri" pitchFamily="34" charset="0"/>
              </a:rPr>
              <a:t>*WHO Policy Perspectives on Medicines; September 2002</a:t>
            </a:r>
          </a:p>
        </p:txBody>
      </p:sp>
      <p:sp>
        <p:nvSpPr>
          <p:cNvPr id="6" name="17 Dikdörtgen"/>
          <p:cNvSpPr/>
          <p:nvPr/>
        </p:nvSpPr>
        <p:spPr>
          <a:xfrm>
            <a:off x="438150" y="188913"/>
            <a:ext cx="8310563" cy="63849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dirty="0">
              <a:solidFill>
                <a:schemeClr val="tx1"/>
              </a:solidFill>
              <a:latin typeface="Calibri" pitchFamily="34" charset="0"/>
              <a:cs typeface="Calibri" pitchFamily="34" charset="0"/>
            </a:endParaRPr>
          </a:p>
        </p:txBody>
      </p:sp>
      <p:sp>
        <p:nvSpPr>
          <p:cNvPr id="17414" name="Slayt Numarası Yer Tutucusu 2"/>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C4EE7B9-2C56-4979-B058-CBB102FDDE02}" type="slidenum">
              <a:rPr lang="tr-TR" smtClean="0"/>
              <a:pPr/>
              <a:t>16</a:t>
            </a:fld>
            <a:endParaRPr lang="tr-TR"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bwMode="auto">
          <a:xfrm>
            <a:off x="684213" y="260350"/>
            <a:ext cx="7577137" cy="914400"/>
          </a:xfrm>
        </p:spPr>
        <p:txBody>
          <a:bodyPr wrap="square" lIns="91440" tIns="45720" rIns="91440" bIns="45720" numCol="1" anchorCtr="0" compatLnSpc="1">
            <a:prstTxWarp prst="textNoShape">
              <a:avLst/>
            </a:prstTxWarp>
          </a:bodyPr>
          <a:lstStyle/>
          <a:p>
            <a:pPr algn="ctr" eaLnBrk="1" hangingPunct="1"/>
            <a:r>
              <a:rPr lang="tr-TR" sz="2600" b="1" cap="none" dirty="0" smtClean="0">
                <a:solidFill>
                  <a:srgbClr val="0070C0"/>
                </a:solidFill>
                <a:latin typeface="Calibri" pitchFamily="34" charset="0"/>
              </a:rPr>
              <a:t>DSÖ TARAFINDAN AKILCI İLAÇ KULLANIMININ TEŞVİK EDİLMESİ İÇİN ÖNERİLEN 12 TEMEL MÜDAHALE* -2</a:t>
            </a:r>
          </a:p>
        </p:txBody>
      </p:sp>
      <p:sp>
        <p:nvSpPr>
          <p:cNvPr id="18435" name="2 İçerik Yer Tutucusu"/>
          <p:cNvSpPr>
            <a:spLocks noGrp="1"/>
          </p:cNvSpPr>
          <p:nvPr>
            <p:ph sz="quarter" idx="1"/>
          </p:nvPr>
        </p:nvSpPr>
        <p:spPr>
          <a:xfrm>
            <a:off x="468313" y="1179513"/>
            <a:ext cx="7991475" cy="5321300"/>
          </a:xfrm>
        </p:spPr>
        <p:txBody>
          <a:bodyPr>
            <a:normAutofit fontScale="85000" lnSpcReduction="10000"/>
          </a:bodyPr>
          <a:lstStyle/>
          <a:p>
            <a:pPr marL="514350" indent="-514350" eaLnBrk="1" hangingPunct="1">
              <a:lnSpc>
                <a:spcPct val="120000"/>
              </a:lnSpc>
              <a:buClr>
                <a:schemeClr val="tx2"/>
              </a:buClr>
              <a:buSzPct val="90000"/>
              <a:buFont typeface="Century Schoolbook" pitchFamily="18" charset="0"/>
              <a:buAutoNum type="arabicPeriod" startAt="7"/>
            </a:pPr>
            <a:r>
              <a:rPr lang="tr-TR" dirty="0" smtClean="0">
                <a:latin typeface="Calibri" pitchFamily="34" charset="0"/>
              </a:rPr>
              <a:t>Kurumsal çerçevede izleme, denetim ve geri bildirim sistemlerinin geliştirilmesi</a:t>
            </a:r>
          </a:p>
          <a:p>
            <a:pPr marL="514350" indent="-514350" eaLnBrk="1" hangingPunct="1">
              <a:lnSpc>
                <a:spcPct val="120000"/>
              </a:lnSpc>
              <a:buClr>
                <a:schemeClr val="tx2"/>
              </a:buClr>
              <a:buSzPct val="90000"/>
              <a:buFont typeface="Century Schoolbook" pitchFamily="18" charset="0"/>
              <a:buAutoNum type="arabicPeriod" startAt="7"/>
            </a:pPr>
            <a:r>
              <a:rPr lang="tr-TR" dirty="0" smtClean="0">
                <a:latin typeface="Calibri" pitchFamily="34" charset="0"/>
              </a:rPr>
              <a:t>İlaçlar konusunda bağımsız (tarafsız bilgi) bilgi kaynaklarını kullanma</a:t>
            </a:r>
          </a:p>
          <a:p>
            <a:pPr marL="514350" indent="-514350" eaLnBrk="1" hangingPunct="1">
              <a:lnSpc>
                <a:spcPct val="120000"/>
              </a:lnSpc>
              <a:buClr>
                <a:schemeClr val="tx2"/>
              </a:buClr>
              <a:buSzPct val="90000"/>
              <a:buFont typeface="Century Schoolbook" pitchFamily="18" charset="0"/>
              <a:buAutoNum type="arabicPeriod" startAt="7"/>
            </a:pPr>
            <a:r>
              <a:rPr lang="tr-TR" dirty="0" smtClean="0">
                <a:latin typeface="Calibri" pitchFamily="34" charset="0"/>
              </a:rPr>
              <a:t>Kamuoyunun ilaçlar hakkında eğitilmesi </a:t>
            </a:r>
          </a:p>
          <a:p>
            <a:pPr marL="514350" indent="-514350" eaLnBrk="1" hangingPunct="1">
              <a:lnSpc>
                <a:spcPct val="120000"/>
              </a:lnSpc>
              <a:buClr>
                <a:schemeClr val="tx2"/>
              </a:buClr>
              <a:buSzPct val="90000"/>
              <a:buFont typeface="Century Schoolbook" pitchFamily="18" charset="0"/>
              <a:buAutoNum type="arabicPeriod" startAt="7"/>
            </a:pPr>
            <a:r>
              <a:rPr lang="tr-TR" dirty="0" smtClean="0">
                <a:latin typeface="Calibri" pitchFamily="34" charset="0"/>
              </a:rPr>
              <a:t>Etik olmayan mali girişimlerden sakınılması </a:t>
            </a:r>
          </a:p>
          <a:p>
            <a:pPr marL="514350" indent="-514350" eaLnBrk="1" hangingPunct="1">
              <a:lnSpc>
                <a:spcPct val="120000"/>
              </a:lnSpc>
              <a:buClr>
                <a:schemeClr val="tx2"/>
              </a:buClr>
              <a:buSzPct val="90000"/>
              <a:buFont typeface="Century Schoolbook" pitchFamily="18" charset="0"/>
              <a:buAutoNum type="arabicPeriod" startAt="7"/>
            </a:pPr>
            <a:r>
              <a:rPr lang="tr-TR" dirty="0" smtClean="0">
                <a:latin typeface="Calibri" pitchFamily="34" charset="0"/>
              </a:rPr>
              <a:t>Uygun ve zorunlu  düzenlemeleri hayata geçirme </a:t>
            </a:r>
          </a:p>
          <a:p>
            <a:pPr marL="514350" indent="-514350" eaLnBrk="1" hangingPunct="1">
              <a:lnSpc>
                <a:spcPct val="120000"/>
              </a:lnSpc>
              <a:buClr>
                <a:schemeClr val="tx2"/>
              </a:buClr>
              <a:buSzPct val="90000"/>
              <a:buFont typeface="Century Schoolbook" pitchFamily="18" charset="0"/>
              <a:buAutoNum type="arabicPeriod" startAt="7"/>
            </a:pPr>
            <a:r>
              <a:rPr lang="tr-TR" dirty="0" smtClean="0">
                <a:latin typeface="Calibri" pitchFamily="34" charset="0"/>
              </a:rPr>
              <a:t>İlaçların ve personellerin mevcudiyetini güvence altına almaya yönelik yeterli devlet harcamalarının sağlanması</a:t>
            </a:r>
          </a:p>
        </p:txBody>
      </p:sp>
      <p:sp>
        <p:nvSpPr>
          <p:cNvPr id="18436" name="4 Metin kutusu"/>
          <p:cNvSpPr txBox="1">
            <a:spLocks noChangeArrowheads="1"/>
          </p:cNvSpPr>
          <p:nvPr/>
        </p:nvSpPr>
        <p:spPr bwMode="auto">
          <a:xfrm>
            <a:off x="917575" y="6515100"/>
            <a:ext cx="7488238" cy="277813"/>
          </a:xfrm>
          <a:prstGeom prst="rect">
            <a:avLst/>
          </a:prstGeom>
          <a:noFill/>
          <a:ln w="9525">
            <a:noFill/>
            <a:miter lim="800000"/>
            <a:headEnd/>
            <a:tailEnd/>
          </a:ln>
        </p:spPr>
        <p:txBody>
          <a:bodyPr>
            <a:spAutoFit/>
          </a:bodyPr>
          <a:lstStyle/>
          <a:p>
            <a:r>
              <a:rPr lang="tr-TR" sz="1200">
                <a:solidFill>
                  <a:srgbClr val="000000"/>
                </a:solidFill>
                <a:latin typeface="Century Schoolbook" pitchFamily="18" charset="0"/>
              </a:rPr>
              <a:t>*WHO Policy Perspectives on Medicines; September 2002</a:t>
            </a:r>
          </a:p>
        </p:txBody>
      </p:sp>
      <p:sp>
        <p:nvSpPr>
          <p:cNvPr id="6" name="17 Dikdörtgen"/>
          <p:cNvSpPr/>
          <p:nvPr/>
        </p:nvSpPr>
        <p:spPr>
          <a:xfrm>
            <a:off x="520700" y="238125"/>
            <a:ext cx="8280400" cy="62404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dirty="0">
              <a:solidFill>
                <a:schemeClr val="tx1"/>
              </a:solidFill>
              <a:latin typeface="Calibri" pitchFamily="34" charset="0"/>
              <a:cs typeface="Calibri" pitchFamily="34" charset="0"/>
            </a:endParaRPr>
          </a:p>
        </p:txBody>
      </p:sp>
      <p:sp>
        <p:nvSpPr>
          <p:cNvPr id="18438" name="Slayt Numarası Yer Tutucusu 2"/>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0728439-5670-4576-AAD0-8091A311D047}" type="slidenum">
              <a:rPr lang="tr-TR" smtClean="0"/>
              <a:pPr/>
              <a:t>17</a:t>
            </a:fld>
            <a:endParaRPr lang="tr-T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p:cNvSpPr>
          <p:nvPr>
            <p:ph type="title" idx="4294967295"/>
          </p:nvPr>
        </p:nvSpPr>
        <p:spPr bwMode="auto">
          <a:xfrm>
            <a:off x="1071563" y="714375"/>
            <a:ext cx="6781800" cy="1143000"/>
          </a:xfrm>
          <a:noFill/>
        </p:spPr>
        <p:txBody>
          <a:bodyPr wrap="square" lIns="91440" tIns="45720" rIns="91440" bIns="45720" numCol="1" anchorCtr="0" compatLnSpc="1">
            <a:prstTxWarp prst="textNoShape">
              <a:avLst/>
            </a:prstTxWarp>
          </a:bodyPr>
          <a:lstStyle/>
          <a:p>
            <a:pPr eaLnBrk="1" hangingPunct="1"/>
            <a:r>
              <a:rPr lang="tr-TR" sz="3200" b="1" cap="none" dirty="0" smtClean="0">
                <a:solidFill>
                  <a:srgbClr val="0070C0"/>
                </a:solidFill>
                <a:latin typeface="Calibri" pitchFamily="34" charset="0"/>
              </a:rPr>
              <a:t>ÜLKEMİZDE</a:t>
            </a:r>
          </a:p>
        </p:txBody>
      </p:sp>
      <p:sp>
        <p:nvSpPr>
          <p:cNvPr id="19459" name="2 İçerik Yer Tutucusu"/>
          <p:cNvSpPr>
            <a:spLocks noGrp="1"/>
          </p:cNvSpPr>
          <p:nvPr>
            <p:ph sz="quarter" idx="4294967295"/>
          </p:nvPr>
        </p:nvSpPr>
        <p:spPr>
          <a:xfrm>
            <a:off x="928688" y="2205038"/>
            <a:ext cx="6996112" cy="3795712"/>
          </a:xfrm>
        </p:spPr>
        <p:txBody>
          <a:bodyPr>
            <a:normAutofit fontScale="77500" lnSpcReduction="20000"/>
          </a:bodyPr>
          <a:lstStyle/>
          <a:p>
            <a:pPr eaLnBrk="1" hangingPunct="1"/>
            <a:r>
              <a:rPr lang="tr-TR" dirty="0" smtClean="0">
                <a:latin typeface="Calibri" pitchFamily="34" charset="0"/>
              </a:rPr>
              <a:t>Sağlık Bakanlığı bünyesinde, akılcı ilaç kullanımı ile ilgili çalışmalar, yaklaşık 20 yıldır sürmektedir.  </a:t>
            </a:r>
          </a:p>
          <a:p>
            <a:pPr eaLnBrk="1" hangingPunct="1"/>
            <a:endParaRPr lang="tr-TR" dirty="0" smtClean="0">
              <a:latin typeface="Calibri" pitchFamily="34" charset="0"/>
            </a:endParaRPr>
          </a:p>
          <a:p>
            <a:pPr eaLnBrk="1" hangingPunct="1"/>
            <a:r>
              <a:rPr lang="tr-TR" dirty="0" smtClean="0">
                <a:latin typeface="Calibri" pitchFamily="34" charset="0"/>
              </a:rPr>
              <a:t>12  Ekim 2010 tarihinde Bakan Oluru ile,</a:t>
            </a:r>
          </a:p>
          <a:p>
            <a:pPr eaLnBrk="1" hangingPunct="1">
              <a:buFont typeface="Wingdings" pitchFamily="2" charset="2"/>
              <a:buNone/>
            </a:pPr>
            <a:r>
              <a:rPr lang="tr-TR" dirty="0" smtClean="0">
                <a:latin typeface="Calibri" pitchFamily="34" charset="0"/>
              </a:rPr>
              <a:t>	Akılcı İlaç Kullanımı Birimi kurulmuştur.</a:t>
            </a:r>
          </a:p>
          <a:p>
            <a:pPr eaLnBrk="1" hangingPunct="1">
              <a:buFont typeface="Wingdings" pitchFamily="2" charset="2"/>
              <a:buNone/>
            </a:pPr>
            <a:endParaRPr lang="tr-TR" dirty="0" smtClean="0">
              <a:latin typeface="Calibri" pitchFamily="34" charset="0"/>
            </a:endParaRPr>
          </a:p>
          <a:p>
            <a:pPr eaLnBrk="1" hangingPunct="1"/>
            <a:r>
              <a:rPr lang="tr-TR" dirty="0" smtClean="0">
                <a:latin typeface="Calibri" pitchFamily="34" charset="0"/>
              </a:rPr>
              <a:t>19 Mart 2012 tarihinde Türkiye İlaç ve Tıbbi Cihaz Kurumu Bünyesinde Akılcı İlaç Kullanımı, İlaç Tedarik Yönetimi ve Tanıtım Dairesi kurulmuştur.</a:t>
            </a:r>
          </a:p>
          <a:p>
            <a:pPr eaLnBrk="1" hangingPunct="1">
              <a:buFont typeface="Wingdings" pitchFamily="2" charset="2"/>
              <a:buNone/>
            </a:pPr>
            <a:endParaRPr lang="tr-TR" dirty="0" smtClean="0">
              <a:latin typeface="Calibri" pitchFamily="34" charset="0"/>
            </a:endParaRPr>
          </a:p>
        </p:txBody>
      </p:sp>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8676" name="11 Slayt Numarası Yer Tutucusu"/>
          <p:cNvSpPr txBox="1">
            <a:spLocks noGrp="1"/>
          </p:cNvSpPr>
          <p:nvPr/>
        </p:nvSpPr>
        <p:spPr bwMode="auto">
          <a:xfrm>
            <a:off x="8129588" y="5734050"/>
            <a:ext cx="609600" cy="520700"/>
          </a:xfrm>
          <a:prstGeom prst="rect">
            <a:avLst/>
          </a:prstGeom>
          <a:noFill/>
          <a:ln>
            <a:miter lim="800000"/>
            <a:headEnd/>
            <a:tailEnd/>
          </a:ln>
        </p:spPr>
        <p:txBody>
          <a:bodyPr anchor="ctr"/>
          <a:lstStyle/>
          <a:p>
            <a:pPr algn="ctr">
              <a:defRPr/>
            </a:pPr>
            <a:fld id="{28071699-2406-4A6F-AC94-23896258A054}" type="slidenum">
              <a:rPr lang="tr-TR" sz="1400" b="1">
                <a:solidFill>
                  <a:srgbClr val="FFFFFF"/>
                </a:solidFill>
                <a:latin typeface="+mn-lt"/>
              </a:rPr>
              <a:pPr algn="ctr">
                <a:defRPr/>
              </a:pPr>
              <a:t>18</a:t>
            </a:fld>
            <a:endParaRPr lang="tr-TR" sz="1400" b="1">
              <a:solidFill>
                <a:srgbClr val="FFFFFF"/>
              </a:solidFill>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a:xfrm>
            <a:off x="395536" y="642938"/>
            <a:ext cx="7962652" cy="1143000"/>
          </a:xfrm>
        </p:spPr>
        <p:txBody>
          <a:bodyPr/>
          <a:lstStyle/>
          <a:p>
            <a:pPr>
              <a:defRPr/>
            </a:pPr>
            <a:r>
              <a:rPr lang="tr-TR" sz="3200" b="1" dirty="0" smtClean="0">
                <a:solidFill>
                  <a:srgbClr val="0070C0"/>
                </a:solidFill>
                <a:latin typeface="Calibri" pitchFamily="34" charset="0"/>
              </a:rPr>
              <a:t>AKILCI İLAÇ KULLANIMI TEMSİLCİLERİ ve İŞBİRLİĞİ</a:t>
            </a:r>
            <a:endParaRPr lang="tr-TR" sz="3200" dirty="0">
              <a:solidFill>
                <a:srgbClr val="0070C0"/>
              </a:solidFill>
            </a:endParaRPr>
          </a:p>
        </p:txBody>
      </p:sp>
      <p:sp>
        <p:nvSpPr>
          <p:cNvPr id="20483" name="2 İçerik Yer Tutucusu"/>
          <p:cNvSpPr>
            <a:spLocks noGrp="1"/>
          </p:cNvSpPr>
          <p:nvPr>
            <p:ph sz="quarter" idx="1"/>
          </p:nvPr>
        </p:nvSpPr>
        <p:spPr>
          <a:xfrm>
            <a:off x="571500" y="2214563"/>
            <a:ext cx="7467600" cy="3857625"/>
          </a:xfrm>
        </p:spPr>
        <p:txBody>
          <a:bodyPr>
            <a:normAutofit fontScale="92500" lnSpcReduction="10000"/>
          </a:bodyPr>
          <a:lstStyle/>
          <a:p>
            <a:pPr eaLnBrk="1" hangingPunct="1"/>
            <a:r>
              <a:rPr lang="tr-TR" dirty="0" smtClean="0">
                <a:latin typeface="Calibri" pitchFamily="34" charset="0"/>
              </a:rPr>
              <a:t>İllerde koordinasyonu sağlamak amacıyla 81 ilde İl Sağlık Müdürlüklerinde Akılcı İlaç Kullanımı İl Temsilcisi bulunmaktadır.</a:t>
            </a:r>
          </a:p>
          <a:p>
            <a:pPr eaLnBrk="1" hangingPunct="1"/>
            <a:endParaRPr lang="tr-TR" dirty="0" smtClean="0">
              <a:latin typeface="Calibri" pitchFamily="34" charset="0"/>
            </a:endParaRPr>
          </a:p>
          <a:p>
            <a:pPr eaLnBrk="1" hangingPunct="1"/>
            <a:r>
              <a:rPr lang="tr-TR" dirty="0" smtClean="0">
                <a:latin typeface="Calibri" pitchFamily="34" charset="0"/>
              </a:rPr>
              <a:t>Hastane Hizmet Kalite Standartları gereğince, hastanelerde planlama yapmak ve faaliyetlerde bulunmak amacıyla  Akılcı İlaç Kullanımı Ekipleri oluşturulmuştur.</a:t>
            </a:r>
          </a:p>
        </p:txBody>
      </p:sp>
      <p:sp>
        <p:nvSpPr>
          <p:cNvPr id="20484" name="11 Slayt Numarası Yer Tutucusu"/>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EA161C7-2F62-459B-8046-774BD1EAAA1F}" type="slidenum">
              <a:rPr lang="tr-TR" smtClean="0"/>
              <a:pPr/>
              <a:t>19</a:t>
            </a:fld>
            <a:endParaRPr lang="tr-TR" smtClean="0"/>
          </a:p>
        </p:txBody>
      </p:sp>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7" name="6 Başlık"/>
          <p:cNvSpPr>
            <a:spLocks noGrp="1"/>
          </p:cNvSpPr>
          <p:nvPr>
            <p:ph type="title"/>
          </p:nvPr>
        </p:nvSpPr>
        <p:spPr>
          <a:xfrm>
            <a:off x="467544" y="285750"/>
            <a:ext cx="7632848" cy="1143000"/>
          </a:xfrm>
        </p:spPr>
        <p:style>
          <a:lnRef idx="1">
            <a:schemeClr val="accent6"/>
          </a:lnRef>
          <a:fillRef idx="2">
            <a:schemeClr val="accent6"/>
          </a:fillRef>
          <a:effectRef idx="1">
            <a:schemeClr val="accent6"/>
          </a:effectRef>
          <a:fontRef idx="minor">
            <a:schemeClr val="dk1"/>
          </a:fontRef>
        </p:style>
        <p:txBody>
          <a:bodyPr/>
          <a:lstStyle/>
          <a:p>
            <a:pPr>
              <a:defRPr/>
            </a:pPr>
            <a:r>
              <a:rPr lang="tr-TR" sz="3200" b="1" dirty="0" smtClean="0">
                <a:latin typeface="Calibri" pitchFamily="34" charset="0"/>
              </a:rPr>
              <a:t>AKILCI </a:t>
            </a:r>
            <a:r>
              <a:rPr lang="tr-TR" sz="3200" b="1" dirty="0" smtClean="0">
                <a:effectLst>
                  <a:outerShdw blurRad="50800" dist="50800" dir="5400000" algn="ctr" rotWithShape="0">
                    <a:schemeClr val="bg1"/>
                  </a:outerShdw>
                </a:effectLst>
                <a:latin typeface="Calibri" pitchFamily="34" charset="0"/>
              </a:rPr>
              <a:t>İLAÇ</a:t>
            </a:r>
            <a:r>
              <a:rPr lang="tr-TR" sz="3200" b="1" dirty="0" smtClean="0">
                <a:latin typeface="Calibri" pitchFamily="34" charset="0"/>
              </a:rPr>
              <a:t> KULLANIMI</a:t>
            </a:r>
            <a:endParaRPr lang="tr-TR" sz="3200" dirty="0"/>
          </a:p>
        </p:txBody>
      </p:sp>
      <p:sp>
        <p:nvSpPr>
          <p:cNvPr id="9220" name="7 İçerik Yer Tutucusu"/>
          <p:cNvSpPr>
            <a:spLocks noGrp="1"/>
          </p:cNvSpPr>
          <p:nvPr>
            <p:ph sz="quarter" idx="1"/>
          </p:nvPr>
        </p:nvSpPr>
        <p:spPr>
          <a:xfrm>
            <a:off x="714375" y="1643063"/>
            <a:ext cx="7358063" cy="4357687"/>
          </a:xfrm>
        </p:spPr>
        <p:txBody>
          <a:bodyPr>
            <a:normAutofit fontScale="85000" lnSpcReduction="20000"/>
          </a:bodyPr>
          <a:lstStyle/>
          <a:p>
            <a:endParaRPr lang="tr-TR" smtClean="0">
              <a:latin typeface="Calibri" pitchFamily="34" charset="0"/>
              <a:ea typeface="Calibri" pitchFamily="34" charset="0"/>
              <a:cs typeface="Calibri" pitchFamily="34" charset="0"/>
            </a:endParaRPr>
          </a:p>
          <a:p>
            <a:r>
              <a:rPr lang="tr-TR" smtClean="0">
                <a:latin typeface="Calibri" pitchFamily="34" charset="0"/>
                <a:ea typeface="Calibri" pitchFamily="34" charset="0"/>
                <a:cs typeface="Calibri" pitchFamily="34" charset="0"/>
              </a:rPr>
              <a:t>Akılcı İlaç Kullanımı tanımı ilk defa 1985 yılında Dünya Sağlık Örgütü tarafından yapılmıştır. </a:t>
            </a:r>
          </a:p>
          <a:p>
            <a:endParaRPr lang="tr-TR" smtClean="0">
              <a:latin typeface="Calibri" pitchFamily="34" charset="0"/>
              <a:ea typeface="Calibri" pitchFamily="34" charset="0"/>
              <a:cs typeface="Calibri" pitchFamily="34" charset="0"/>
            </a:endParaRPr>
          </a:p>
          <a:p>
            <a:r>
              <a:rPr lang="tr-TR" smtClean="0">
                <a:latin typeface="Calibri" pitchFamily="34" charset="0"/>
              </a:rPr>
              <a:t>Kişilerin klinik bulgularına ve bireysel özelliklerine göre; </a:t>
            </a:r>
            <a:r>
              <a:rPr lang="tr-TR" b="1" smtClean="0">
                <a:latin typeface="Calibri" pitchFamily="34" charset="0"/>
              </a:rPr>
              <a:t>uygun ilacı</a:t>
            </a:r>
            <a:r>
              <a:rPr lang="tr-TR" smtClean="0">
                <a:latin typeface="Calibri" pitchFamily="34" charset="0"/>
              </a:rPr>
              <a:t>, </a:t>
            </a:r>
            <a:r>
              <a:rPr lang="tr-TR" b="1" smtClean="0">
                <a:latin typeface="Calibri" pitchFamily="34" charset="0"/>
              </a:rPr>
              <a:t>uygun süre </a:t>
            </a:r>
            <a:r>
              <a:rPr lang="tr-TR" smtClean="0">
                <a:latin typeface="Calibri" pitchFamily="34" charset="0"/>
              </a:rPr>
              <a:t>ve </a:t>
            </a:r>
            <a:r>
              <a:rPr lang="tr-TR" b="1" smtClean="0">
                <a:latin typeface="Calibri" pitchFamily="34" charset="0"/>
              </a:rPr>
              <a:t>dozda</a:t>
            </a:r>
            <a:r>
              <a:rPr lang="tr-TR" smtClean="0">
                <a:latin typeface="Calibri" pitchFamily="34" charset="0"/>
              </a:rPr>
              <a:t>, </a:t>
            </a:r>
            <a:r>
              <a:rPr lang="tr-TR" b="1" smtClean="0">
                <a:latin typeface="Calibri" pitchFamily="34" charset="0"/>
              </a:rPr>
              <a:t>en düşük fiyata </a:t>
            </a:r>
            <a:r>
              <a:rPr lang="tr-TR" smtClean="0">
                <a:latin typeface="Calibri" pitchFamily="34" charset="0"/>
              </a:rPr>
              <a:t>ve </a:t>
            </a:r>
            <a:r>
              <a:rPr lang="tr-TR" b="1" smtClean="0">
                <a:latin typeface="Calibri" pitchFamily="34" charset="0"/>
              </a:rPr>
              <a:t>kolayca</a:t>
            </a:r>
            <a:r>
              <a:rPr lang="tr-TR" smtClean="0">
                <a:latin typeface="Calibri" pitchFamily="34" charset="0"/>
              </a:rPr>
              <a:t> sağlayabilmeleri olarak tanımlanmaktadır.</a:t>
            </a:r>
          </a:p>
          <a:p>
            <a:endParaRPr lang="tr-TR" smtClean="0">
              <a:latin typeface="Calibri" pitchFamily="34" charset="0"/>
            </a:endParaRPr>
          </a:p>
          <a:p>
            <a:pPr>
              <a:buFont typeface="Wingdings" pitchFamily="2" charset="2"/>
              <a:buNone/>
            </a:pPr>
            <a:r>
              <a:rPr lang="tr-TR" smtClean="0">
                <a:latin typeface="Calibri" pitchFamily="34" charset="0"/>
              </a:rPr>
              <a:t>	</a:t>
            </a:r>
            <a:r>
              <a:rPr lang="en-US" sz="1800" smtClean="0">
                <a:latin typeface="Calibri" pitchFamily="34" charset="0"/>
              </a:rPr>
              <a:t>Conference of Experts on the Rational Use of Drugs, World Health</a:t>
            </a:r>
            <a:r>
              <a:rPr lang="tr-TR" sz="1800" smtClean="0">
                <a:latin typeface="Calibri" pitchFamily="34" charset="0"/>
              </a:rPr>
              <a:t> </a:t>
            </a:r>
            <a:r>
              <a:rPr lang="en-US" sz="1800" smtClean="0">
                <a:latin typeface="Calibri" pitchFamily="34" charset="0"/>
              </a:rPr>
              <a:t>Organization, Nairobi, Kenya, WHO/CONRAD/WP/RI, (25-29.12.1985).</a:t>
            </a:r>
            <a:endParaRPr lang="tr-TR" sz="1800" smtClean="0">
              <a:latin typeface="Calibri" pitchFamily="34" charset="0"/>
            </a:endParaRPr>
          </a:p>
          <a:p>
            <a:endParaRPr lang="tr-TR" dirty="0" smtClean="0"/>
          </a:p>
        </p:txBody>
      </p:sp>
      <p:sp>
        <p:nvSpPr>
          <p:cNvPr id="9221" name="11 Slayt Numarası Yer Tutucusu"/>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534ED0B-D1AA-4B7C-A1A4-EC2C2E4065A1}" type="slidenum">
              <a:rPr lang="tr-TR" smtClean="0"/>
              <a:pPr/>
              <a:t>2</a:t>
            </a:fld>
            <a:endParaRPr lang="tr-T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42394"/>
          </a:xfrm>
        </p:spPr>
        <p:txBody>
          <a:bodyPr>
            <a:normAutofit/>
          </a:bodyPr>
          <a:lstStyle/>
          <a:p>
            <a:r>
              <a:rPr lang="tr-TR" dirty="0" smtClean="0"/>
              <a:t/>
            </a:r>
            <a:br>
              <a:rPr lang="tr-TR" dirty="0" smtClean="0"/>
            </a:br>
            <a:r>
              <a:rPr lang="tr-TR" dirty="0" smtClean="0"/>
              <a:t/>
            </a:r>
            <a:br>
              <a:rPr lang="tr-TR" dirty="0" smtClean="0"/>
            </a:br>
            <a:r>
              <a:rPr lang="tr-TR" dirty="0" smtClean="0"/>
              <a:t> </a:t>
            </a:r>
            <a:r>
              <a:rPr lang="tr-TR" b="1" dirty="0" smtClean="0">
                <a:solidFill>
                  <a:srgbClr val="0070C0"/>
                </a:solidFill>
              </a:rPr>
              <a:t>İZLEME ve DEĞERLENDİRME </a:t>
            </a:r>
            <a:br>
              <a:rPr lang="tr-TR" b="1" dirty="0" smtClean="0">
                <a:solidFill>
                  <a:srgbClr val="0070C0"/>
                </a:solidFill>
              </a:rPr>
            </a:br>
            <a:r>
              <a:rPr lang="tr-TR" b="1" dirty="0" smtClean="0">
                <a:solidFill>
                  <a:srgbClr val="0070C0"/>
                </a:solidFill>
              </a:rPr>
              <a:t>ÇALIŞMALARI</a:t>
            </a:r>
            <a:endParaRPr lang="tr-TR" dirty="0">
              <a:solidFill>
                <a:srgbClr val="0070C0"/>
              </a:solidFill>
            </a:endParaRPr>
          </a:p>
        </p:txBody>
      </p:sp>
      <p:sp>
        <p:nvSpPr>
          <p:cNvPr id="3" name="2 İçerik Yer Tutucusu"/>
          <p:cNvSpPr>
            <a:spLocks noGrp="1"/>
          </p:cNvSpPr>
          <p:nvPr>
            <p:ph idx="1"/>
          </p:nvPr>
        </p:nvSpPr>
        <p:spPr>
          <a:xfrm>
            <a:off x="457200" y="4437112"/>
            <a:ext cx="8229600" cy="1689051"/>
          </a:xfrm>
        </p:spPr>
        <p:txBody>
          <a:bodyPr/>
          <a:lstStyle/>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498178"/>
          </a:xfrm>
        </p:spPr>
        <p:txBody>
          <a:bodyPr>
            <a:normAutofit/>
          </a:bodyPr>
          <a:lstStyle/>
          <a:p>
            <a:r>
              <a:rPr lang="tr-TR" sz="3600" b="1" dirty="0" smtClean="0">
                <a:solidFill>
                  <a:srgbClr val="0070C0"/>
                </a:solidFill>
              </a:rPr>
              <a:t>REÇETE BİLGİ SİSTEMİ (RBS) NEDİR?</a:t>
            </a:r>
            <a:r>
              <a:rPr lang="tr-TR" b="1" dirty="0" smtClean="0">
                <a:solidFill>
                  <a:srgbClr val="0070C0"/>
                </a:solidFill>
              </a:rPr>
              <a:t> </a:t>
            </a:r>
            <a:br>
              <a:rPr lang="tr-TR" b="1" dirty="0" smtClean="0">
                <a:solidFill>
                  <a:srgbClr val="0070C0"/>
                </a:solidFill>
              </a:rPr>
            </a:br>
            <a:endParaRPr lang="tr-TR" dirty="0">
              <a:solidFill>
                <a:srgbClr val="0070C0"/>
              </a:solidFill>
            </a:endParaRPr>
          </a:p>
        </p:txBody>
      </p:sp>
      <p:sp>
        <p:nvSpPr>
          <p:cNvPr id="3" name="2 İçerik Yer Tutucusu"/>
          <p:cNvSpPr>
            <a:spLocks noGrp="1"/>
          </p:cNvSpPr>
          <p:nvPr>
            <p:ph idx="1"/>
          </p:nvPr>
        </p:nvSpPr>
        <p:spPr/>
        <p:txBody>
          <a:bodyPr>
            <a:normAutofit fontScale="92500"/>
          </a:bodyPr>
          <a:lstStyle/>
          <a:p>
            <a:endParaRPr lang="tr-TR" dirty="0"/>
          </a:p>
          <a:p>
            <a:r>
              <a:rPr lang="tr-TR" dirty="0" smtClean="0"/>
              <a:t>26 </a:t>
            </a:r>
            <a:r>
              <a:rPr lang="tr-TR" dirty="0"/>
              <a:t>Ekim 2010 tarihinde Hıfzıssıhha Mektebi Müdürlüğü’nde </a:t>
            </a:r>
            <a:r>
              <a:rPr lang="tr-TR" dirty="0" err="1"/>
              <a:t>AİK’in</a:t>
            </a:r>
            <a:r>
              <a:rPr lang="tr-TR" dirty="0"/>
              <a:t> yaygınlaştırılması amaçlanarak Reçete Değerlendirme Projesi (RDP) adıyla başlatılmış olan, Aile Hekimliği Bilgi Sistemi (AHBS) üzerinden verilerin alınarak tüm aile hekimlerinin reçetelerinin izleme, değerlendirme ve kendi reçeteleri ile ilgili bilgilendirmenin yapılabildiği bir sistemdir. </a:t>
            </a:r>
          </a:p>
          <a:p>
            <a:endParaRPr lang="tr-TR" dirty="0"/>
          </a:p>
        </p:txBody>
      </p:sp>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15 Ocak 2013 tarihi itibariyle tüm sağlık kurumlarında e-reçete uygulamasına geçilmesiyle tüm reçeteler için izleme, değerlendirme ve geri bildirim yapılabilmektedir. </a:t>
            </a:r>
          </a:p>
          <a:p>
            <a:endParaRPr lang="tr-TR" dirty="0"/>
          </a:p>
        </p:txBody>
      </p:sp>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6632"/>
            <a:ext cx="8229600" cy="1152128"/>
          </a:xfrm>
        </p:spPr>
        <p:txBody>
          <a:bodyPr>
            <a:normAutofit fontScale="90000"/>
          </a:bodyPr>
          <a:lstStyle/>
          <a:p>
            <a:r>
              <a:rPr lang="tr-TR" dirty="0"/>
              <a:t/>
            </a:r>
            <a:br>
              <a:rPr lang="tr-TR" dirty="0"/>
            </a:br>
            <a:r>
              <a:rPr lang="tr-TR" sz="3600" b="1" dirty="0">
                <a:solidFill>
                  <a:srgbClr val="0070C0"/>
                </a:solidFill>
              </a:rPr>
              <a:t>REÇETE BİLGİ SİSTEMİNİN YAPABİLDİKLERİ </a:t>
            </a:r>
            <a:endParaRPr lang="tr-TR" sz="3600" dirty="0">
              <a:solidFill>
                <a:srgbClr val="0070C0"/>
              </a:solidFill>
            </a:endParaRPr>
          </a:p>
        </p:txBody>
      </p:sp>
      <p:sp>
        <p:nvSpPr>
          <p:cNvPr id="3" name="2 İçerik Yer Tutucusu"/>
          <p:cNvSpPr>
            <a:spLocks noGrp="1"/>
          </p:cNvSpPr>
          <p:nvPr>
            <p:ph idx="1"/>
          </p:nvPr>
        </p:nvSpPr>
        <p:spPr/>
        <p:txBody>
          <a:bodyPr>
            <a:normAutofit lnSpcReduction="10000"/>
          </a:bodyPr>
          <a:lstStyle/>
          <a:p>
            <a:endParaRPr lang="tr-TR" dirty="0"/>
          </a:p>
          <a:p>
            <a:endParaRPr lang="tr-TR" dirty="0"/>
          </a:p>
          <a:p>
            <a:r>
              <a:rPr lang="tr-TR" sz="3300" b="1" dirty="0" smtClean="0">
                <a:solidFill>
                  <a:srgbClr val="0070C0"/>
                </a:solidFill>
              </a:rPr>
              <a:t>İstatistiki </a:t>
            </a:r>
            <a:r>
              <a:rPr lang="tr-TR" sz="3300" b="1" dirty="0">
                <a:solidFill>
                  <a:srgbClr val="0070C0"/>
                </a:solidFill>
              </a:rPr>
              <a:t>Hesaplamalar </a:t>
            </a:r>
          </a:p>
          <a:p>
            <a:r>
              <a:rPr lang="tr-TR" sz="3300" dirty="0" smtClean="0"/>
              <a:t>Hekim </a:t>
            </a:r>
            <a:r>
              <a:rPr lang="tr-TR" sz="3300" dirty="0"/>
              <a:t>dağılımları </a:t>
            </a:r>
          </a:p>
          <a:p>
            <a:r>
              <a:rPr lang="tr-TR" sz="3300" dirty="0" smtClean="0"/>
              <a:t>Tanı </a:t>
            </a:r>
            <a:r>
              <a:rPr lang="tr-TR" sz="3300" dirty="0"/>
              <a:t>dağılımları </a:t>
            </a:r>
          </a:p>
          <a:p>
            <a:r>
              <a:rPr lang="tr-TR" sz="3300" dirty="0" smtClean="0"/>
              <a:t>İlaç </a:t>
            </a:r>
            <a:r>
              <a:rPr lang="tr-TR" sz="3300" dirty="0"/>
              <a:t>dağılımları </a:t>
            </a:r>
          </a:p>
          <a:p>
            <a:r>
              <a:rPr lang="tr-TR" sz="3300" dirty="0" smtClean="0"/>
              <a:t>Ülke</a:t>
            </a:r>
            <a:r>
              <a:rPr lang="tr-TR" sz="3300" dirty="0"/>
              <a:t>, bölge, il, ilçe dağılımları </a:t>
            </a:r>
          </a:p>
          <a:p>
            <a:r>
              <a:rPr lang="tr-TR" sz="3300" dirty="0" smtClean="0"/>
              <a:t>Belirli </a:t>
            </a:r>
            <a:r>
              <a:rPr lang="tr-TR" sz="3300" dirty="0"/>
              <a:t>zaman aralıkları…. </a:t>
            </a:r>
          </a:p>
        </p:txBody>
      </p:sp>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0070C0"/>
                </a:solidFill>
              </a:rPr>
              <a:t>REÇETE BİLGİ SİSTEMİNİN YAPABİLDİKLERİ </a:t>
            </a:r>
            <a:endParaRPr lang="tr-TR" dirty="0"/>
          </a:p>
        </p:txBody>
      </p:sp>
      <p:sp>
        <p:nvSpPr>
          <p:cNvPr id="3" name="2 İçerik Yer Tutucusu"/>
          <p:cNvSpPr>
            <a:spLocks noGrp="1"/>
          </p:cNvSpPr>
          <p:nvPr>
            <p:ph idx="1"/>
          </p:nvPr>
        </p:nvSpPr>
        <p:spPr/>
        <p:txBody>
          <a:bodyPr/>
          <a:lstStyle/>
          <a:p>
            <a:r>
              <a:rPr lang="tr-TR" b="1" dirty="0" err="1" smtClean="0">
                <a:solidFill>
                  <a:srgbClr val="0070C0"/>
                </a:solidFill>
              </a:rPr>
              <a:t>Reçeteleme</a:t>
            </a:r>
            <a:r>
              <a:rPr lang="tr-TR" b="1" dirty="0" smtClean="0">
                <a:solidFill>
                  <a:srgbClr val="0070C0"/>
                </a:solidFill>
              </a:rPr>
              <a:t> indikatörleri </a:t>
            </a:r>
          </a:p>
          <a:p>
            <a:r>
              <a:rPr lang="tr-TR" dirty="0" smtClean="0"/>
              <a:t>Reçete başına düşen ilaç sayısı </a:t>
            </a:r>
          </a:p>
          <a:p>
            <a:r>
              <a:rPr lang="tr-TR" dirty="0" smtClean="0"/>
              <a:t>Antibiyotik yazılan reçete yüzdesi </a:t>
            </a:r>
          </a:p>
          <a:p>
            <a:r>
              <a:rPr lang="tr-TR" dirty="0" smtClean="0"/>
              <a:t>Enjeksiyon yazılan reçete yüzdesi… </a:t>
            </a:r>
          </a:p>
          <a:p>
            <a:r>
              <a:rPr lang="tr-TR" b="1" dirty="0" smtClean="0">
                <a:solidFill>
                  <a:srgbClr val="0070C0"/>
                </a:solidFill>
              </a:rPr>
              <a:t>Tamamlayıcı ilaç kullanım göstergeleri </a:t>
            </a:r>
          </a:p>
          <a:p>
            <a:r>
              <a:rPr lang="tr-TR" dirty="0" smtClean="0"/>
              <a:t>Reçete başına düşen ortalama ilaç maliyeti </a:t>
            </a:r>
          </a:p>
          <a:p>
            <a:r>
              <a:rPr lang="tr-TR" dirty="0" smtClean="0"/>
              <a:t>Klinik rehberlerle uyumlu reçete yüzdesi… </a:t>
            </a:r>
          </a:p>
          <a:p>
            <a:endParaRPr lang="tr-TR" dirty="0" smtClean="0"/>
          </a:p>
          <a:p>
            <a:endParaRPr lang="tr-TR" dirty="0"/>
          </a:p>
        </p:txBody>
      </p:sp>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
            </a:r>
            <a:br>
              <a:rPr lang="tr-TR" dirty="0"/>
            </a:br>
            <a:r>
              <a:rPr lang="tr-TR" sz="3600" b="1" dirty="0">
                <a:solidFill>
                  <a:srgbClr val="0070C0"/>
                </a:solidFill>
              </a:rPr>
              <a:t>RBS’DE HEKİMLER İÇİN YAPILABİLEN ANALİZLER </a:t>
            </a:r>
            <a:endParaRPr lang="tr-TR" sz="3600" dirty="0">
              <a:solidFill>
                <a:srgbClr val="0070C0"/>
              </a:solidFill>
            </a:endParaRPr>
          </a:p>
        </p:txBody>
      </p:sp>
      <p:sp>
        <p:nvSpPr>
          <p:cNvPr id="3" name="2 İçerik Yer Tutucusu"/>
          <p:cNvSpPr>
            <a:spLocks noGrp="1"/>
          </p:cNvSpPr>
          <p:nvPr>
            <p:ph idx="1"/>
          </p:nvPr>
        </p:nvSpPr>
        <p:spPr/>
        <p:txBody>
          <a:bodyPr>
            <a:normAutofit fontScale="62500" lnSpcReduction="20000"/>
          </a:bodyPr>
          <a:lstStyle/>
          <a:p>
            <a:endParaRPr lang="tr-TR" dirty="0"/>
          </a:p>
          <a:p>
            <a:endParaRPr lang="tr-TR" dirty="0"/>
          </a:p>
          <a:p>
            <a:r>
              <a:rPr lang="tr-TR" sz="5500" dirty="0" smtClean="0"/>
              <a:t>Toplam </a:t>
            </a:r>
            <a:r>
              <a:rPr lang="tr-TR" sz="5500" dirty="0"/>
              <a:t>Protokol Sayısı </a:t>
            </a:r>
          </a:p>
          <a:p>
            <a:r>
              <a:rPr lang="tr-TR" sz="5500" dirty="0" smtClean="0"/>
              <a:t>Tanı </a:t>
            </a:r>
            <a:r>
              <a:rPr lang="tr-TR" sz="5500" dirty="0"/>
              <a:t>ve ilaç olan protokol sayısı </a:t>
            </a:r>
          </a:p>
          <a:p>
            <a:r>
              <a:rPr lang="tr-TR" sz="5500" dirty="0" smtClean="0"/>
              <a:t>Tanı </a:t>
            </a:r>
            <a:r>
              <a:rPr lang="tr-TR" sz="5500" dirty="0"/>
              <a:t>olan ilaç olmayan protokol sayısı </a:t>
            </a:r>
          </a:p>
          <a:p>
            <a:r>
              <a:rPr lang="tr-TR" sz="5500" dirty="0" smtClean="0"/>
              <a:t>Toplam </a:t>
            </a:r>
            <a:r>
              <a:rPr lang="tr-TR" sz="5500" dirty="0"/>
              <a:t>protokol içerisindeki reçete yüzdesi </a:t>
            </a:r>
          </a:p>
          <a:p>
            <a:r>
              <a:rPr lang="tr-TR" sz="5500" dirty="0" smtClean="0"/>
              <a:t>Antibiyotik </a:t>
            </a:r>
            <a:r>
              <a:rPr lang="tr-TR" sz="5500" dirty="0"/>
              <a:t>içeren reçete yüzdesi </a:t>
            </a:r>
          </a:p>
          <a:p>
            <a:r>
              <a:rPr lang="tr-TR" sz="5500" dirty="0" smtClean="0"/>
              <a:t>Analjezik </a:t>
            </a:r>
            <a:r>
              <a:rPr lang="tr-TR" sz="5500" dirty="0"/>
              <a:t>içeren reçete yüzdesi </a:t>
            </a:r>
          </a:p>
          <a:p>
            <a:endParaRPr lang="tr-TR" dirty="0"/>
          </a:p>
        </p:txBody>
      </p:sp>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0070C0"/>
                </a:solidFill>
              </a:rPr>
              <a:t>RBS’DE HEKİMLER İÇİN YAPILABİLEN ANALİZLER</a:t>
            </a:r>
            <a:endParaRPr lang="tr-TR" dirty="0"/>
          </a:p>
        </p:txBody>
      </p:sp>
      <p:sp>
        <p:nvSpPr>
          <p:cNvPr id="3" name="2 İçerik Yer Tutucusu"/>
          <p:cNvSpPr>
            <a:spLocks noGrp="1"/>
          </p:cNvSpPr>
          <p:nvPr>
            <p:ph idx="1"/>
          </p:nvPr>
        </p:nvSpPr>
        <p:spPr/>
        <p:txBody>
          <a:bodyPr>
            <a:normAutofit/>
          </a:bodyPr>
          <a:lstStyle/>
          <a:p>
            <a:r>
              <a:rPr lang="tr-TR" dirty="0" smtClean="0"/>
              <a:t>Enjekte edilebilen </a:t>
            </a:r>
            <a:r>
              <a:rPr lang="tr-TR" dirty="0" err="1" smtClean="0"/>
              <a:t>preperat</a:t>
            </a:r>
            <a:r>
              <a:rPr lang="tr-TR" dirty="0" smtClean="0"/>
              <a:t> içeren reçete yüzdesi </a:t>
            </a:r>
          </a:p>
          <a:p>
            <a:r>
              <a:rPr lang="tr-TR" dirty="0" smtClean="0"/>
              <a:t>Tüm reçetelerin toplam maliyeti </a:t>
            </a:r>
          </a:p>
          <a:p>
            <a:r>
              <a:rPr lang="tr-TR" dirty="0" smtClean="0"/>
              <a:t>Reçete başına düşen kalem sayısı </a:t>
            </a:r>
          </a:p>
          <a:p>
            <a:r>
              <a:rPr lang="tr-TR" dirty="0" smtClean="0"/>
              <a:t>Reçete başına düşen kutu sayısı </a:t>
            </a:r>
          </a:p>
          <a:p>
            <a:r>
              <a:rPr lang="tr-TR" dirty="0" smtClean="0"/>
              <a:t>Reçete başına düşen maliyet </a:t>
            </a:r>
          </a:p>
          <a:p>
            <a:endParaRPr lang="tr-TR" dirty="0"/>
          </a:p>
        </p:txBody>
      </p:sp>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0070C0"/>
                </a:solidFill>
              </a:rPr>
              <a:t>RBS’DE HEKİMLER İÇİN YAPILABİLEN ANALİZLER</a:t>
            </a:r>
            <a:endParaRPr lang="tr-TR" dirty="0"/>
          </a:p>
        </p:txBody>
      </p:sp>
      <p:sp>
        <p:nvSpPr>
          <p:cNvPr id="3" name="2 İçerik Yer Tutucusu"/>
          <p:cNvSpPr>
            <a:spLocks noGrp="1"/>
          </p:cNvSpPr>
          <p:nvPr>
            <p:ph idx="1"/>
          </p:nvPr>
        </p:nvSpPr>
        <p:spPr/>
        <p:txBody>
          <a:bodyPr/>
          <a:lstStyle/>
          <a:p>
            <a:r>
              <a:rPr lang="tr-TR" dirty="0" smtClean="0"/>
              <a:t>Belirlenmiş Tanılar için rehberlere uygun kalem yüzdesi </a:t>
            </a:r>
          </a:p>
          <a:p>
            <a:r>
              <a:rPr lang="tr-TR" dirty="0" smtClean="0"/>
              <a:t>Belirlenmiş Tanılar için rehberlere uygun maliyet yüzdesi </a:t>
            </a:r>
          </a:p>
          <a:p>
            <a:r>
              <a:rPr lang="tr-TR" dirty="0" smtClean="0"/>
              <a:t>Belirlenmiş Tanılar için rehberlere uygun antibiyotik kalem yüzdesi </a:t>
            </a:r>
          </a:p>
          <a:p>
            <a:r>
              <a:rPr lang="tr-TR" dirty="0" smtClean="0"/>
              <a:t>Belirlenmiş Tanılar için rehberlere uygun antibiyotik maliyet yüzdesi </a:t>
            </a:r>
          </a:p>
          <a:p>
            <a:endParaRPr lang="tr-TR" dirty="0"/>
          </a:p>
        </p:txBody>
      </p:sp>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417638"/>
          </a:xfrm>
        </p:spPr>
        <p:txBody>
          <a:bodyPr>
            <a:normAutofit fontScale="90000"/>
          </a:bodyPr>
          <a:lstStyle/>
          <a:p>
            <a:r>
              <a:rPr lang="tr-TR" dirty="0" smtClean="0"/>
              <a:t/>
            </a:r>
            <a:br>
              <a:rPr lang="tr-TR" dirty="0" smtClean="0"/>
            </a:br>
            <a:r>
              <a:rPr lang="tr-TR" sz="3600" b="1" dirty="0" smtClean="0"/>
              <a:t>REÇETE BİLGİ SİSTEMİ 2013 YILLARI AİLE HEKİMLERİ VE UZMAN HEKİMLER E-REÇETE DAĞILIM VERİLERİ </a:t>
            </a:r>
            <a:endParaRPr lang="tr-TR" sz="3600" dirty="0"/>
          </a:p>
        </p:txBody>
      </p:sp>
      <p:sp>
        <p:nvSpPr>
          <p:cNvPr id="3" name="2 İçerik Yer Tutucusu"/>
          <p:cNvSpPr>
            <a:spLocks noGrp="1"/>
          </p:cNvSpPr>
          <p:nvPr>
            <p:ph idx="1"/>
          </p:nvPr>
        </p:nvSpPr>
        <p:spPr>
          <a:xfrm>
            <a:off x="457200" y="1700808"/>
            <a:ext cx="8229600" cy="4425355"/>
          </a:xfrm>
        </p:spPr>
        <p:txBody>
          <a:bodyPr/>
          <a:lstStyle/>
          <a:p>
            <a:endParaRPr lang="tr-TR" dirty="0"/>
          </a:p>
        </p:txBody>
      </p:sp>
      <p:pic>
        <p:nvPicPr>
          <p:cNvPr id="2050" name="Picture 2"/>
          <p:cNvPicPr>
            <a:picLocks noChangeAspect="1" noChangeArrowheads="1"/>
          </p:cNvPicPr>
          <p:nvPr/>
        </p:nvPicPr>
        <p:blipFill>
          <a:blip r:embed="rId2"/>
          <a:srcRect/>
          <a:stretch>
            <a:fillRect/>
          </a:stretch>
        </p:blipFill>
        <p:spPr bwMode="auto">
          <a:xfrm>
            <a:off x="500034" y="1643050"/>
            <a:ext cx="8286808" cy="50006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071546"/>
          </a:xfrm>
        </p:spPr>
        <p:txBody>
          <a:bodyPr>
            <a:normAutofit fontScale="90000"/>
          </a:bodyPr>
          <a:lstStyle/>
          <a:p>
            <a:r>
              <a:rPr lang="tr-TR" dirty="0" smtClean="0"/>
              <a:t/>
            </a:r>
            <a:br>
              <a:rPr lang="tr-TR" dirty="0" smtClean="0"/>
            </a:br>
            <a:r>
              <a:rPr lang="tr-TR" sz="3100" b="1" dirty="0" smtClean="0"/>
              <a:t>TÜRKİYE GENELİ BÖLGELER KARŞILAŞTIRMASI REÇETE BİLGİ SİSTEMİ 2011 AİLE HEKİMLERİ ‘‘ANTİBİYOTİK BULUNAN REÇETE YÜZDESİ’’ </a:t>
            </a:r>
            <a:endParaRPr lang="tr-TR" sz="3100" dirty="0"/>
          </a:p>
        </p:txBody>
      </p:sp>
      <p:sp>
        <p:nvSpPr>
          <p:cNvPr id="3" name="2 İçerik Yer Tutucusu"/>
          <p:cNvSpPr>
            <a:spLocks noGrp="1"/>
          </p:cNvSpPr>
          <p:nvPr>
            <p:ph idx="1"/>
          </p:nvPr>
        </p:nvSpPr>
        <p:spPr/>
        <p:txBody>
          <a:bodyPr/>
          <a:lstStyle/>
          <a:p>
            <a:endParaRPr lang="tr-TR" dirty="0"/>
          </a:p>
        </p:txBody>
      </p:sp>
      <p:pic>
        <p:nvPicPr>
          <p:cNvPr id="3074" name="Picture 2"/>
          <p:cNvPicPr>
            <a:picLocks noChangeAspect="1" noChangeArrowheads="1"/>
          </p:cNvPicPr>
          <p:nvPr/>
        </p:nvPicPr>
        <p:blipFill>
          <a:blip r:embed="rId2"/>
          <a:srcRect/>
          <a:stretch>
            <a:fillRect/>
          </a:stretch>
        </p:blipFill>
        <p:spPr bwMode="auto">
          <a:xfrm>
            <a:off x="0" y="1571612"/>
            <a:ext cx="9089774" cy="52863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0243" name="11 Slayt Numarası Yer Tutucusu"/>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D00F40-B22E-4616-BDD8-F7E6F7469F0E}" type="slidenum">
              <a:rPr lang="tr-TR" smtClean="0">
                <a:solidFill>
                  <a:srgbClr val="FFFFFF"/>
                </a:solidFill>
              </a:rPr>
              <a:pPr eaLnBrk="1" hangingPunct="1"/>
              <a:t>3</a:t>
            </a:fld>
            <a:endParaRPr lang="tr-TR" smtClean="0">
              <a:solidFill>
                <a:srgbClr val="FFFFFF"/>
              </a:solidFill>
            </a:endParaRPr>
          </a:p>
        </p:txBody>
      </p:sp>
      <p:sp>
        <p:nvSpPr>
          <p:cNvPr id="10244" name="2 İçerik Yer Tutucusu"/>
          <p:cNvSpPr>
            <a:spLocks noGrp="1"/>
          </p:cNvSpPr>
          <p:nvPr>
            <p:ph sz="quarter" idx="1"/>
          </p:nvPr>
        </p:nvSpPr>
        <p:spPr>
          <a:xfrm>
            <a:off x="785813" y="1628801"/>
            <a:ext cx="7467600" cy="4443388"/>
          </a:xfrm>
        </p:spPr>
        <p:txBody>
          <a:bodyPr>
            <a:normAutofit fontScale="92500" lnSpcReduction="20000"/>
          </a:bodyPr>
          <a:lstStyle/>
          <a:p>
            <a:pPr>
              <a:defRPr/>
            </a:pPr>
            <a:endParaRPr lang="tr-TR" dirty="0" smtClean="0">
              <a:latin typeface="Calibri" pitchFamily="34" charset="0"/>
            </a:endParaRPr>
          </a:p>
          <a:p>
            <a:pPr>
              <a:defRPr/>
            </a:pPr>
            <a:r>
              <a:rPr lang="tr-TR" dirty="0" smtClean="0">
                <a:latin typeface="Calibri" pitchFamily="34" charset="0"/>
              </a:rPr>
              <a:t>Hekim</a:t>
            </a:r>
          </a:p>
          <a:p>
            <a:pPr>
              <a:defRPr/>
            </a:pPr>
            <a:r>
              <a:rPr lang="tr-TR" dirty="0" smtClean="0">
                <a:latin typeface="Calibri" pitchFamily="34" charset="0"/>
              </a:rPr>
              <a:t>Eczacı </a:t>
            </a:r>
          </a:p>
          <a:p>
            <a:pPr>
              <a:defRPr/>
            </a:pPr>
            <a:r>
              <a:rPr lang="tr-TR" dirty="0" smtClean="0">
                <a:latin typeface="Calibri" pitchFamily="34" charset="0"/>
              </a:rPr>
              <a:t>Hemşire</a:t>
            </a:r>
          </a:p>
          <a:p>
            <a:pPr>
              <a:defRPr/>
            </a:pPr>
            <a:r>
              <a:rPr lang="tr-TR" dirty="0" smtClean="0">
                <a:latin typeface="Calibri" pitchFamily="34" charset="0"/>
              </a:rPr>
              <a:t>Diğer sağlık personeli</a:t>
            </a:r>
          </a:p>
          <a:p>
            <a:pPr>
              <a:defRPr/>
            </a:pPr>
            <a:r>
              <a:rPr lang="tr-TR" dirty="0" smtClean="0">
                <a:latin typeface="Calibri" pitchFamily="34" charset="0"/>
              </a:rPr>
              <a:t>Hasta/ hasta yakını</a:t>
            </a:r>
          </a:p>
          <a:p>
            <a:pPr>
              <a:defRPr/>
            </a:pPr>
            <a:r>
              <a:rPr lang="tr-TR" dirty="0" smtClean="0">
                <a:latin typeface="Calibri" pitchFamily="34" charset="0"/>
              </a:rPr>
              <a:t>Üretici</a:t>
            </a:r>
          </a:p>
          <a:p>
            <a:pPr>
              <a:defRPr/>
            </a:pPr>
            <a:r>
              <a:rPr lang="tr-TR" dirty="0" smtClean="0">
                <a:latin typeface="Calibri" pitchFamily="34" charset="0"/>
              </a:rPr>
              <a:t>Düzenleyici Otorite</a:t>
            </a:r>
          </a:p>
          <a:p>
            <a:pPr>
              <a:defRPr/>
            </a:pPr>
            <a:r>
              <a:rPr lang="tr-TR" dirty="0" smtClean="0">
                <a:latin typeface="Calibri" pitchFamily="34" charset="0"/>
              </a:rPr>
              <a:t>Diğer (Medya, Akademi vb.)</a:t>
            </a:r>
          </a:p>
          <a:p>
            <a:pPr marL="0" indent="0">
              <a:buFont typeface="Wingdings" pitchFamily="2" charset="2"/>
              <a:buNone/>
              <a:defRPr/>
            </a:pPr>
            <a:endParaRPr lang="tr-TR" dirty="0" smtClean="0">
              <a:latin typeface="Calibri" pitchFamily="34" charset="0"/>
            </a:endParaRPr>
          </a:p>
        </p:txBody>
      </p:sp>
      <p:sp>
        <p:nvSpPr>
          <p:cNvPr id="10245" name="1 Başlık"/>
          <p:cNvSpPr>
            <a:spLocks noGrp="1"/>
          </p:cNvSpPr>
          <p:nvPr>
            <p:ph type="title"/>
          </p:nvPr>
        </p:nvSpPr>
        <p:spPr bwMode="auto">
          <a:xfrm>
            <a:off x="857250" y="500063"/>
            <a:ext cx="7747000" cy="1143000"/>
          </a:xfrm>
        </p:spPr>
        <p:txBody>
          <a:bodyPr wrap="square" lIns="91440" tIns="45720" rIns="91440" bIns="45720" numCol="1" anchorCtr="0" compatLnSpc="1">
            <a:prstTxWarp prst="textNoShape">
              <a:avLst/>
            </a:prstTxWarp>
          </a:bodyPr>
          <a:lstStyle/>
          <a:p>
            <a:r>
              <a:rPr lang="tr-TR" sz="3200" b="1" cap="none" dirty="0" smtClean="0">
                <a:solidFill>
                  <a:srgbClr val="0070C0"/>
                </a:solidFill>
                <a:latin typeface="Calibri" pitchFamily="34" charset="0"/>
              </a:rPr>
              <a:t>SORUMLULUK  SAHİBİ TARAFLAR</a:t>
            </a:r>
          </a:p>
        </p:txBody>
      </p:sp>
    </p:spTree>
    <p:extLst>
      <p:ext uri="{BB962C8B-B14F-4D97-AF65-F5344CB8AC3E}">
        <p14:creationId xmlns:p14="http://schemas.microsoft.com/office/powerpoint/2010/main" xmlns="" val="33518044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142984"/>
          </a:xfrm>
        </p:spPr>
        <p:txBody>
          <a:bodyPr>
            <a:normAutofit fontScale="90000"/>
          </a:bodyPr>
          <a:lstStyle/>
          <a:p>
            <a:r>
              <a:rPr lang="tr-TR" dirty="0" smtClean="0"/>
              <a:t/>
            </a:r>
            <a:br>
              <a:rPr lang="tr-TR" dirty="0" smtClean="0"/>
            </a:br>
            <a:r>
              <a:rPr lang="tr-TR" sz="2700" b="1" dirty="0" smtClean="0"/>
              <a:t>TÜRKİYE GENELİ BÖLGELER KARŞILAŞTIRMASI REÇETE BİLGİ SİSTEMİ 2012 AİLE HEKİMLERİ ‘‘ANTİBİYOTİK BULUNAN REÇETE YÜZDESİ’’ </a:t>
            </a:r>
            <a:endParaRPr lang="tr-TR" sz="2700" dirty="0"/>
          </a:p>
        </p:txBody>
      </p:sp>
      <p:sp>
        <p:nvSpPr>
          <p:cNvPr id="3" name="2 İçerik Yer Tutucusu"/>
          <p:cNvSpPr>
            <a:spLocks noGrp="1"/>
          </p:cNvSpPr>
          <p:nvPr>
            <p:ph idx="1"/>
          </p:nvPr>
        </p:nvSpPr>
        <p:spPr>
          <a:xfrm>
            <a:off x="457200" y="1340768"/>
            <a:ext cx="8229600" cy="4785395"/>
          </a:xfrm>
        </p:spPr>
        <p:txBody>
          <a:bodyPr/>
          <a:lstStyle/>
          <a:p>
            <a:endParaRPr lang="tr-TR" dirty="0"/>
          </a:p>
        </p:txBody>
      </p:sp>
      <p:pic>
        <p:nvPicPr>
          <p:cNvPr id="4098" name="Picture 2"/>
          <p:cNvPicPr>
            <a:picLocks noChangeAspect="1" noChangeArrowheads="1"/>
          </p:cNvPicPr>
          <p:nvPr/>
        </p:nvPicPr>
        <p:blipFill>
          <a:blip r:embed="rId2"/>
          <a:srcRect/>
          <a:stretch>
            <a:fillRect/>
          </a:stretch>
        </p:blipFill>
        <p:spPr bwMode="auto">
          <a:xfrm>
            <a:off x="0" y="1357297"/>
            <a:ext cx="8929718" cy="55082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19256" cy="1000108"/>
          </a:xfrm>
        </p:spPr>
        <p:txBody>
          <a:bodyPr>
            <a:normAutofit fontScale="90000"/>
          </a:bodyPr>
          <a:lstStyle/>
          <a:p>
            <a:r>
              <a:rPr lang="tr-TR" dirty="0" smtClean="0"/>
              <a:t/>
            </a:r>
            <a:br>
              <a:rPr lang="tr-TR" dirty="0" smtClean="0"/>
            </a:br>
            <a:r>
              <a:rPr lang="tr-TR" sz="3100" b="1" dirty="0" smtClean="0"/>
              <a:t>TÜRKİYE GENELİ BÖLGELER KARŞILAŞTIRMASI REÇETE BİLGİ SİSTEMİ 2013 AİLE HEKİMLERİ ‘‘ANTİBİYOTİK BULUNAN REÇETE YÜZDESİ’’ </a:t>
            </a:r>
            <a:endParaRPr lang="tr-TR" sz="3100" dirty="0"/>
          </a:p>
        </p:txBody>
      </p:sp>
      <p:sp>
        <p:nvSpPr>
          <p:cNvPr id="3" name="2 İçerik Yer Tutucusu"/>
          <p:cNvSpPr>
            <a:spLocks noGrp="1"/>
          </p:cNvSpPr>
          <p:nvPr>
            <p:ph idx="1"/>
          </p:nvPr>
        </p:nvSpPr>
        <p:spPr/>
        <p:txBody>
          <a:bodyPr/>
          <a:lstStyle/>
          <a:p>
            <a:endParaRPr lang="tr-TR" dirty="0"/>
          </a:p>
        </p:txBody>
      </p:sp>
      <p:pic>
        <p:nvPicPr>
          <p:cNvPr id="5122" name="Picture 2"/>
          <p:cNvPicPr>
            <a:picLocks noChangeAspect="1" noChangeArrowheads="1"/>
          </p:cNvPicPr>
          <p:nvPr/>
        </p:nvPicPr>
        <p:blipFill>
          <a:blip r:embed="rId2"/>
          <a:srcRect/>
          <a:stretch>
            <a:fillRect/>
          </a:stretch>
        </p:blipFill>
        <p:spPr bwMode="auto">
          <a:xfrm>
            <a:off x="0" y="1500173"/>
            <a:ext cx="9144000" cy="52130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sz="3100" b="1" dirty="0" smtClean="0"/>
              <a:t>EGE BÖLGESİ İLLERİ KARŞILAŞTIRMASI REÇETE BİLGİ SİSTEMİ 2012 AİLE HEKİMLERİ ‘‘ANTİBİYOTİK BULUNAN REÇETE YÜZDESİ </a:t>
            </a:r>
            <a:endParaRPr lang="tr-TR" sz="3100" dirty="0"/>
          </a:p>
        </p:txBody>
      </p:sp>
      <p:sp>
        <p:nvSpPr>
          <p:cNvPr id="3" name="2 İçerik Yer Tutucusu"/>
          <p:cNvSpPr>
            <a:spLocks noGrp="1"/>
          </p:cNvSpPr>
          <p:nvPr>
            <p:ph idx="1"/>
          </p:nvPr>
        </p:nvSpPr>
        <p:spPr/>
        <p:txBody>
          <a:bodyPr/>
          <a:lstStyle/>
          <a:p>
            <a:endParaRPr lang="tr-TR" dirty="0"/>
          </a:p>
        </p:txBody>
      </p:sp>
      <p:pic>
        <p:nvPicPr>
          <p:cNvPr id="6146" name="Picture 2"/>
          <p:cNvPicPr>
            <a:picLocks noChangeAspect="1" noChangeArrowheads="1"/>
          </p:cNvPicPr>
          <p:nvPr/>
        </p:nvPicPr>
        <p:blipFill>
          <a:blip r:embed="rId2"/>
          <a:srcRect/>
          <a:stretch>
            <a:fillRect/>
          </a:stretch>
        </p:blipFill>
        <p:spPr bwMode="auto">
          <a:xfrm>
            <a:off x="-1" y="1785926"/>
            <a:ext cx="9144001" cy="50720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endParaRPr lang="tr-TR" dirty="0" smtClean="0"/>
          </a:p>
          <a:p>
            <a:pPr algn="ctr"/>
            <a:r>
              <a:rPr lang="tr-TR" b="1" dirty="0" smtClean="0">
                <a:solidFill>
                  <a:srgbClr val="0070C0"/>
                </a:solidFill>
              </a:rPr>
              <a:t>AİLE HEKİMLERİ ANTİBİYOTİK YAZILAN REÇETE YÜZDESİ VERİLERİYLE İLLERİN İLÇE DETAYINDA DEĞERLENDİRMESİ- 2013 </a:t>
            </a:r>
          </a:p>
          <a:p>
            <a:pPr>
              <a:buNone/>
            </a:pPr>
            <a:r>
              <a:rPr lang="tr-TR" b="1" dirty="0" smtClean="0">
                <a:solidFill>
                  <a:srgbClr val="0070C0"/>
                </a:solidFill>
              </a:rPr>
              <a:t> </a:t>
            </a:r>
            <a:endParaRPr lang="tr-TR" dirty="0">
              <a:solidFill>
                <a:srgbClr val="0070C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42918"/>
          </a:xfrm>
        </p:spPr>
        <p:txBody>
          <a:bodyPr>
            <a:normAutofit fontScale="90000"/>
          </a:bodyPr>
          <a:lstStyle/>
          <a:p>
            <a:r>
              <a:rPr lang="tr-TR" dirty="0" smtClean="0"/>
              <a:t/>
            </a:r>
            <a:br>
              <a:rPr lang="tr-TR" dirty="0" smtClean="0"/>
            </a:br>
            <a:r>
              <a:rPr lang="tr-TR" sz="4000" b="1" dirty="0" smtClean="0"/>
              <a:t>MUĞLA</a:t>
            </a:r>
            <a:r>
              <a:rPr lang="tr-TR" b="1" dirty="0" smtClean="0"/>
              <a:t> </a:t>
            </a:r>
            <a:endParaRPr lang="tr-TR" dirty="0"/>
          </a:p>
        </p:txBody>
      </p:sp>
      <p:sp>
        <p:nvSpPr>
          <p:cNvPr id="7" name="6 İçerik Yer Tutucusu"/>
          <p:cNvSpPr>
            <a:spLocks noGrp="1"/>
          </p:cNvSpPr>
          <p:nvPr>
            <p:ph idx="1"/>
          </p:nvPr>
        </p:nvSpPr>
        <p:spPr/>
        <p:txBody>
          <a:bodyPr/>
          <a:lstStyle/>
          <a:p>
            <a:endParaRPr lang="tr-TR"/>
          </a:p>
        </p:txBody>
      </p:sp>
      <p:pic>
        <p:nvPicPr>
          <p:cNvPr id="1029" name="Picture 5"/>
          <p:cNvPicPr>
            <a:picLocks noChangeAspect="1" noChangeArrowheads="1"/>
          </p:cNvPicPr>
          <p:nvPr/>
        </p:nvPicPr>
        <p:blipFill>
          <a:blip r:embed="rId2"/>
          <a:srcRect/>
          <a:stretch>
            <a:fillRect/>
          </a:stretch>
        </p:blipFill>
        <p:spPr bwMode="auto">
          <a:xfrm>
            <a:off x="0" y="785794"/>
            <a:ext cx="9144000" cy="60722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714356"/>
          </a:xfrm>
        </p:spPr>
        <p:txBody>
          <a:bodyPr anchor="b" anchorCtr="0">
            <a:normAutofit fontScale="90000"/>
          </a:bodyPr>
          <a:lstStyle/>
          <a:p>
            <a:r>
              <a:rPr lang="tr-TR" dirty="0" smtClean="0"/>
              <a:t/>
            </a:r>
            <a:br>
              <a:rPr lang="tr-TR" dirty="0" smtClean="0"/>
            </a:br>
            <a:r>
              <a:rPr lang="tr-TR" sz="3600" b="1" dirty="0" smtClean="0"/>
              <a:t>ÜLKE SIRALAMASI- ANTİBİYOTİK TÜKETİMİ </a:t>
            </a:r>
            <a:endParaRPr lang="tr-TR" sz="3600" dirty="0"/>
          </a:p>
        </p:txBody>
      </p:sp>
      <p:sp>
        <p:nvSpPr>
          <p:cNvPr id="3" name="2 İçerik Yer Tutucusu"/>
          <p:cNvSpPr>
            <a:spLocks noGrp="1"/>
          </p:cNvSpPr>
          <p:nvPr>
            <p:ph idx="1"/>
          </p:nvPr>
        </p:nvSpPr>
        <p:spPr/>
        <p:txBody>
          <a:bodyPr/>
          <a:lstStyle/>
          <a:p>
            <a:endParaRPr lang="tr-TR" dirty="0"/>
          </a:p>
        </p:txBody>
      </p:sp>
      <p:pic>
        <p:nvPicPr>
          <p:cNvPr id="7170" name="Picture 2"/>
          <p:cNvPicPr>
            <a:picLocks noChangeAspect="1" noChangeArrowheads="1"/>
          </p:cNvPicPr>
          <p:nvPr/>
        </p:nvPicPr>
        <p:blipFill>
          <a:blip r:embed="rId2"/>
          <a:srcRect/>
          <a:stretch>
            <a:fillRect/>
          </a:stretch>
        </p:blipFill>
        <p:spPr bwMode="auto">
          <a:xfrm>
            <a:off x="0" y="642919"/>
            <a:ext cx="9144000" cy="61811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b="1" dirty="0" smtClean="0"/>
              <a:t>Bugün Dur Demezsek Yarın Çok Geç Olabilir! </a:t>
            </a:r>
            <a:endParaRPr lang="tr-T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699792" y="2132856"/>
            <a:ext cx="4067720" cy="3763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074" name="Picture 2"/>
          <p:cNvPicPr>
            <a:picLocks noGrp="1" noChangeAspect="1" noChangeArrowheads="1"/>
          </p:cNvPicPr>
          <p:nvPr>
            <p:ph idx="1"/>
          </p:nvPr>
        </p:nvPicPr>
        <p:blipFill>
          <a:blip r:embed="rId2" cstate="print"/>
          <a:srcRect/>
          <a:stretch>
            <a:fillRect/>
          </a:stretch>
        </p:blipFill>
        <p:spPr bwMode="auto">
          <a:xfrm>
            <a:off x="1543050" y="2177256"/>
            <a:ext cx="6057900" cy="3371850"/>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Picture 2" descr="http://t1.gstatic.com/images?q=tbn:ANd9GcROU7U2A5nd2SXoYjDpuGUxr8Xs45KkHDkAm44cgdhzXfnKpDti7Q"/>
          <p:cNvPicPr>
            <a:picLocks noGrp="1" noChangeAspect="1" noChangeArrowheads="1"/>
          </p:cNvPicPr>
          <p:nvPr>
            <p:ph idx="1"/>
          </p:nvPr>
        </p:nvPicPr>
        <p:blipFill>
          <a:blip r:embed="rId2" cstate="print"/>
          <a:srcRect/>
          <a:stretch>
            <a:fillRect/>
          </a:stretch>
        </p:blipFill>
        <p:spPr bwMode="auto">
          <a:xfrm>
            <a:off x="1979712" y="3861048"/>
            <a:ext cx="1981200" cy="1282824"/>
          </a:xfrm>
          <a:prstGeom prst="rect">
            <a:avLst/>
          </a:prstGeom>
          <a:noFill/>
          <a:ln w="9525">
            <a:noFill/>
            <a:miter lim="800000"/>
            <a:headEnd/>
            <a:tailEnd/>
          </a:ln>
        </p:spPr>
      </p:pic>
      <p:sp>
        <p:nvSpPr>
          <p:cNvPr id="5" name="4 Dikdörtgen"/>
          <p:cNvSpPr/>
          <p:nvPr/>
        </p:nvSpPr>
        <p:spPr>
          <a:xfrm>
            <a:off x="3821826" y="3244334"/>
            <a:ext cx="3108223" cy="707886"/>
          </a:xfrm>
          <a:prstGeom prst="rect">
            <a:avLst/>
          </a:prstGeom>
        </p:spPr>
        <p:txBody>
          <a:bodyPr wrap="none">
            <a:spAutoFit/>
          </a:bodyPr>
          <a:lstStyle/>
          <a:p>
            <a:r>
              <a:rPr lang="tr-TR" sz="4000" b="1" dirty="0" smtClean="0">
                <a:latin typeface="Calibri" pitchFamily="34" charset="0"/>
              </a:rPr>
              <a:t>TEŞEKKÜRLER</a:t>
            </a:r>
            <a:endParaRPr lang="tr-TR"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8434" name="11 Slayt Numarası Yer Tutucusu"/>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EC6C6134-A703-4262-A6C9-58F8BDBCC51B}" type="slidenum">
              <a:rPr lang="tr-TR"/>
              <a:pPr fontAlgn="base">
                <a:spcBef>
                  <a:spcPct val="0"/>
                </a:spcBef>
                <a:spcAft>
                  <a:spcPct val="0"/>
                </a:spcAft>
              </a:pPr>
              <a:t>4</a:t>
            </a:fld>
            <a:endParaRPr lang="tr-TR"/>
          </a:p>
        </p:txBody>
      </p:sp>
      <p:sp>
        <p:nvSpPr>
          <p:cNvPr id="5" name="1 Başlık"/>
          <p:cNvSpPr>
            <a:spLocks noGrp="1"/>
          </p:cNvSpPr>
          <p:nvPr>
            <p:ph type="title"/>
          </p:nvPr>
        </p:nvSpPr>
        <p:spPr>
          <a:xfrm>
            <a:off x="785786" y="357166"/>
            <a:ext cx="7467600" cy="1143000"/>
          </a:xfrm>
        </p:spPr>
        <p:txBody>
          <a:bodyPr wrap="square" lIns="91440" tIns="45720" rIns="91440" bIns="45720" numCol="1" anchorCtr="0" compatLnSpc="1">
            <a:prstTxWarp prst="textNoShape">
              <a:avLst/>
            </a:prstTxWarp>
          </a:bodyPr>
          <a:lstStyle/>
          <a:p>
            <a:r>
              <a:rPr lang="tr-TR" sz="3600" b="1" cap="none" dirty="0" smtClean="0">
                <a:solidFill>
                  <a:srgbClr val="0070C0"/>
                </a:solidFill>
                <a:latin typeface="Calibri" pitchFamily="34" charset="0"/>
              </a:rPr>
              <a:t>TANI VE TEDAVİ</a:t>
            </a:r>
          </a:p>
        </p:txBody>
      </p:sp>
      <p:sp>
        <p:nvSpPr>
          <p:cNvPr id="6" name="2 İçerik Yer Tutucusu"/>
          <p:cNvSpPr>
            <a:spLocks noGrp="1"/>
          </p:cNvSpPr>
          <p:nvPr>
            <p:ph sz="quarter" idx="1"/>
          </p:nvPr>
        </p:nvSpPr>
        <p:spPr>
          <a:xfrm>
            <a:off x="604838" y="1621880"/>
            <a:ext cx="7467600" cy="4873625"/>
          </a:xfrm>
        </p:spPr>
        <p:txBody>
          <a:bodyPr>
            <a:normAutofit/>
          </a:bodyPr>
          <a:lstStyle/>
          <a:p>
            <a:pPr eaLnBrk="1" hangingPunct="1">
              <a:lnSpc>
                <a:spcPct val="90000"/>
              </a:lnSpc>
            </a:pPr>
            <a:r>
              <a:rPr lang="tr-TR" sz="3000" dirty="0" smtClean="0">
                <a:latin typeface="Calibri" pitchFamily="34" charset="0"/>
              </a:rPr>
              <a:t>Hastanın probleminin tanımlanması,</a:t>
            </a:r>
          </a:p>
          <a:p>
            <a:pPr eaLnBrk="1" hangingPunct="1">
              <a:lnSpc>
                <a:spcPct val="90000"/>
              </a:lnSpc>
            </a:pPr>
            <a:r>
              <a:rPr lang="tr-TR" sz="3000" dirty="0" smtClean="0">
                <a:latin typeface="Calibri" pitchFamily="34" charset="0"/>
              </a:rPr>
              <a:t>Hekim tarafından doğru teşhisin konulması,</a:t>
            </a:r>
          </a:p>
          <a:p>
            <a:pPr eaLnBrk="1" hangingPunct="1">
              <a:lnSpc>
                <a:spcPct val="90000"/>
              </a:lnSpc>
            </a:pPr>
            <a:r>
              <a:rPr lang="tr-TR" sz="3000" dirty="0" smtClean="0">
                <a:latin typeface="Calibri" pitchFamily="34" charset="0"/>
              </a:rPr>
              <a:t>İlaçlı veya ilaçsız, etkili ve güvenilir tedavinin tanımlanması, </a:t>
            </a:r>
          </a:p>
          <a:p>
            <a:pPr eaLnBrk="1" hangingPunct="1">
              <a:lnSpc>
                <a:spcPct val="90000"/>
              </a:lnSpc>
            </a:pPr>
            <a:r>
              <a:rPr lang="tr-TR" sz="3000" dirty="0" smtClean="0">
                <a:latin typeface="Calibri" pitchFamily="34" charset="0"/>
              </a:rPr>
              <a:t>Tedavinin  gerçekleşebilirliğinin ve  maliyetinin değerlendirilmesi,</a:t>
            </a:r>
          </a:p>
          <a:p>
            <a:pPr eaLnBrk="1" hangingPunct="1"/>
            <a:r>
              <a:rPr lang="tr-TR" sz="3000" dirty="0" smtClean="0">
                <a:latin typeface="Calibri" pitchFamily="34" charset="0"/>
              </a:rPr>
              <a:t>Tedavinin başarısının değerlendirilmesi,</a:t>
            </a:r>
          </a:p>
          <a:p>
            <a:pPr eaLnBrk="1" hangingPunct="1">
              <a:lnSpc>
                <a:spcPct val="90000"/>
              </a:lnSpc>
            </a:pPr>
            <a:r>
              <a:rPr lang="tr-TR" sz="3000" dirty="0" smtClean="0">
                <a:latin typeface="Calibri" pitchFamily="34" charset="0"/>
              </a:rPr>
              <a:t>Eğer ilaçla tedavi uygulanacaksa uygun ilaçların seçimi,</a:t>
            </a:r>
          </a:p>
          <a:p>
            <a:pPr>
              <a:lnSpc>
                <a:spcPct val="90000"/>
              </a:lnSpc>
            </a:pPr>
            <a:endParaRPr lang="tr-TR"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down)">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0070C0"/>
                </a:solidFill>
                <a:latin typeface="Calibri" pitchFamily="34" charset="0"/>
              </a:rPr>
              <a:t>TANI VE TEDAVİ</a:t>
            </a:r>
            <a:endParaRPr lang="tr-TR" dirty="0"/>
          </a:p>
        </p:txBody>
      </p:sp>
      <p:sp>
        <p:nvSpPr>
          <p:cNvPr id="3" name="2 İçerik Yer Tutucusu"/>
          <p:cNvSpPr>
            <a:spLocks noGrp="1"/>
          </p:cNvSpPr>
          <p:nvPr>
            <p:ph idx="1"/>
          </p:nvPr>
        </p:nvSpPr>
        <p:spPr/>
        <p:txBody>
          <a:bodyPr/>
          <a:lstStyle/>
          <a:p>
            <a:pPr>
              <a:lnSpc>
                <a:spcPct val="90000"/>
              </a:lnSpc>
            </a:pPr>
            <a:r>
              <a:rPr lang="tr-TR" dirty="0" smtClean="0">
                <a:latin typeface="Calibri" pitchFamily="34" charset="0"/>
              </a:rPr>
              <a:t>Çoklu ilaç kullanımlarında  etkileşimlerin öngörülmesi,</a:t>
            </a:r>
          </a:p>
          <a:p>
            <a:pPr>
              <a:lnSpc>
                <a:spcPct val="90000"/>
              </a:lnSpc>
            </a:pPr>
            <a:r>
              <a:rPr lang="tr-TR" dirty="0" smtClean="0">
                <a:latin typeface="Calibri" pitchFamily="34" charset="0"/>
              </a:rPr>
              <a:t>Her bir ilaç için uygun dozun ve uygulama süresinin belirlenmesi ve uygun reçetenin yazılması gerekmektedir.</a:t>
            </a:r>
          </a:p>
          <a:p>
            <a:pPr>
              <a:lnSpc>
                <a:spcPct val="90000"/>
              </a:lnSpc>
            </a:pPr>
            <a:r>
              <a:rPr lang="tr-TR" dirty="0" smtClean="0">
                <a:latin typeface="Calibri" pitchFamily="34" charset="0"/>
              </a:rPr>
              <a:t>Bu aşamada güncel tanı ve tedavi kılavuzları esas alınmalıdır.</a:t>
            </a:r>
          </a:p>
          <a:p>
            <a:pPr>
              <a:lnSpc>
                <a:spcPct val="90000"/>
              </a:lnSpc>
            </a:pPr>
            <a:r>
              <a:rPr lang="tr-TR" dirty="0" smtClean="0">
                <a:latin typeface="Calibri" pitchFamily="34" charset="0"/>
              </a:rPr>
              <a:t>Hasta ve hasta yakını tedavi hakkında bilgilendirilmelidir.</a:t>
            </a:r>
          </a:p>
          <a:p>
            <a:endParaRPr lang="tr-TR" dirty="0"/>
          </a:p>
        </p:txBody>
      </p:sp>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3554" name="11 Slayt Numarası Yer Tutucusu"/>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E319AD67-D1EB-4842-9FC9-64D6D993C90C}" type="slidenum">
              <a:rPr lang="tr-TR"/>
              <a:pPr fontAlgn="base">
                <a:spcBef>
                  <a:spcPct val="0"/>
                </a:spcBef>
                <a:spcAft>
                  <a:spcPct val="0"/>
                </a:spcAft>
              </a:pPr>
              <a:t>6</a:t>
            </a:fld>
            <a:endParaRPr lang="tr-TR"/>
          </a:p>
        </p:txBody>
      </p:sp>
      <p:sp>
        <p:nvSpPr>
          <p:cNvPr id="5" name="1 Başlık"/>
          <p:cNvSpPr>
            <a:spLocks noGrp="1"/>
          </p:cNvSpPr>
          <p:nvPr>
            <p:ph type="title"/>
          </p:nvPr>
        </p:nvSpPr>
        <p:spPr>
          <a:xfrm>
            <a:off x="920750" y="274638"/>
            <a:ext cx="7467600" cy="1143000"/>
          </a:xfrm>
        </p:spPr>
        <p:txBody>
          <a:bodyPr/>
          <a:lstStyle/>
          <a:p>
            <a:pPr fontAlgn="auto">
              <a:spcAft>
                <a:spcPts val="0"/>
              </a:spcAft>
              <a:defRPr/>
            </a:pPr>
            <a:r>
              <a:rPr lang="tr-TR" sz="3600" b="1" dirty="0" smtClean="0">
                <a:solidFill>
                  <a:srgbClr val="0070C0"/>
                </a:solidFill>
                <a:latin typeface="Calibri" pitchFamily="34" charset="0"/>
                <a:cs typeface="Calibri" pitchFamily="34" charset="0"/>
              </a:rPr>
              <a:t>ÖZEL GRUPLAR</a:t>
            </a:r>
            <a:endParaRPr lang="tr-TR" sz="3600" b="1" dirty="0">
              <a:solidFill>
                <a:srgbClr val="0070C0"/>
              </a:solidFill>
              <a:latin typeface="Calibri" pitchFamily="34" charset="0"/>
              <a:cs typeface="Calibri" pitchFamily="34" charset="0"/>
            </a:endParaRPr>
          </a:p>
        </p:txBody>
      </p:sp>
      <p:sp>
        <p:nvSpPr>
          <p:cNvPr id="6" name="2 İçerik Yer Tutucusu"/>
          <p:cNvSpPr>
            <a:spLocks noGrp="1"/>
          </p:cNvSpPr>
          <p:nvPr>
            <p:ph sz="quarter" idx="1"/>
          </p:nvPr>
        </p:nvSpPr>
        <p:spPr>
          <a:xfrm>
            <a:off x="676275" y="1268760"/>
            <a:ext cx="7467600" cy="5205065"/>
          </a:xfrm>
        </p:spPr>
        <p:txBody>
          <a:bodyPr>
            <a:normAutofit fontScale="92500"/>
          </a:bodyPr>
          <a:lstStyle/>
          <a:p>
            <a:pPr>
              <a:lnSpc>
                <a:spcPct val="150000"/>
              </a:lnSpc>
            </a:pPr>
            <a:r>
              <a:rPr lang="tr-TR" dirty="0" smtClean="0">
                <a:latin typeface="Calibri" pitchFamily="34" charset="0"/>
              </a:rPr>
              <a:t>Çocuklar </a:t>
            </a:r>
          </a:p>
          <a:p>
            <a:pPr>
              <a:lnSpc>
                <a:spcPct val="150000"/>
              </a:lnSpc>
            </a:pPr>
            <a:r>
              <a:rPr lang="tr-TR" dirty="0" smtClean="0">
                <a:latin typeface="Calibri" pitchFamily="34" charset="0"/>
              </a:rPr>
              <a:t>Yaşlılar</a:t>
            </a:r>
          </a:p>
          <a:p>
            <a:pPr>
              <a:lnSpc>
                <a:spcPct val="150000"/>
              </a:lnSpc>
            </a:pPr>
            <a:r>
              <a:rPr lang="tr-TR" dirty="0" smtClean="0">
                <a:latin typeface="Calibri" pitchFamily="34" charset="0"/>
              </a:rPr>
              <a:t>Hamilelik ve emzirme dönemindeki kadınlar</a:t>
            </a:r>
          </a:p>
          <a:p>
            <a:pPr>
              <a:lnSpc>
                <a:spcPct val="150000"/>
              </a:lnSpc>
            </a:pPr>
            <a:r>
              <a:rPr lang="tr-TR" dirty="0" smtClean="0">
                <a:latin typeface="Calibri" pitchFamily="34" charset="0"/>
              </a:rPr>
              <a:t>Böbrek ve karaciğer yetmezliği olan hastalar</a:t>
            </a:r>
          </a:p>
          <a:p>
            <a:pPr>
              <a:lnSpc>
                <a:spcPct val="150000"/>
              </a:lnSpc>
            </a:pPr>
            <a:r>
              <a:rPr lang="tr-TR" dirty="0" smtClean="0">
                <a:latin typeface="Calibri" pitchFamily="34" charset="0"/>
              </a:rPr>
              <a:t>Kronik hastalığı olanlar</a:t>
            </a:r>
          </a:p>
          <a:p>
            <a:pPr>
              <a:lnSpc>
                <a:spcPct val="150000"/>
              </a:lnSpc>
            </a:pPr>
            <a:r>
              <a:rPr lang="tr-TR" dirty="0" smtClean="0">
                <a:latin typeface="Calibri" pitchFamily="34" charset="0"/>
              </a:rPr>
              <a:t> İlaç veya besin alerjisi öyküsü olanlar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down)">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9458" name="11 Slayt Numarası Yer Tutucusu"/>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018F87D-99FE-4741-BDB8-7DE2D988FDE3}" type="slidenum">
              <a:rPr lang="tr-TR"/>
              <a:pPr fontAlgn="base">
                <a:spcBef>
                  <a:spcPct val="0"/>
                </a:spcBef>
                <a:spcAft>
                  <a:spcPct val="0"/>
                </a:spcAft>
              </a:pPr>
              <a:t>7</a:t>
            </a:fld>
            <a:endParaRPr lang="tr-TR"/>
          </a:p>
        </p:txBody>
      </p:sp>
      <p:sp>
        <p:nvSpPr>
          <p:cNvPr id="5" name="1 Başlık"/>
          <p:cNvSpPr>
            <a:spLocks noGrp="1"/>
          </p:cNvSpPr>
          <p:nvPr>
            <p:ph type="title"/>
          </p:nvPr>
        </p:nvSpPr>
        <p:spPr>
          <a:xfrm>
            <a:off x="785786" y="341313"/>
            <a:ext cx="7602564" cy="1143000"/>
          </a:xfrm>
        </p:spPr>
        <p:txBody>
          <a:bodyPr/>
          <a:lstStyle/>
          <a:p>
            <a:pPr fontAlgn="auto">
              <a:spcAft>
                <a:spcPts val="0"/>
              </a:spcAft>
              <a:defRPr/>
            </a:pPr>
            <a:r>
              <a:rPr lang="tr-TR" sz="3600" b="1" dirty="0" smtClean="0">
                <a:solidFill>
                  <a:srgbClr val="0070C0"/>
                </a:solidFill>
                <a:latin typeface="Calibri" pitchFamily="34" charset="0"/>
                <a:cs typeface="Calibri" pitchFamily="34" charset="0"/>
              </a:rPr>
              <a:t>HATIRLATMA-SORGULAMA</a:t>
            </a:r>
            <a:endParaRPr lang="tr-TR" sz="3600" b="1" dirty="0">
              <a:solidFill>
                <a:srgbClr val="0070C0"/>
              </a:solidFill>
              <a:latin typeface="Calibri" pitchFamily="34" charset="0"/>
              <a:cs typeface="Calibri" pitchFamily="34" charset="0"/>
            </a:endParaRPr>
          </a:p>
        </p:txBody>
      </p:sp>
      <p:sp>
        <p:nvSpPr>
          <p:cNvPr id="19460" name="2 İçerik Yer Tutucusu"/>
          <p:cNvSpPr>
            <a:spLocks noGrp="1"/>
          </p:cNvSpPr>
          <p:nvPr>
            <p:ph sz="quarter" idx="1"/>
          </p:nvPr>
        </p:nvSpPr>
        <p:spPr>
          <a:xfrm>
            <a:off x="676275" y="1340768"/>
            <a:ext cx="7467600" cy="5133057"/>
          </a:xfrm>
        </p:spPr>
        <p:txBody>
          <a:bodyPr>
            <a:normAutofit fontScale="92500" lnSpcReduction="20000"/>
          </a:bodyPr>
          <a:lstStyle/>
          <a:p>
            <a:endParaRPr lang="tr-TR" dirty="0" smtClean="0">
              <a:latin typeface="Calibri" pitchFamily="34" charset="0"/>
            </a:endParaRPr>
          </a:p>
          <a:p>
            <a:pPr>
              <a:lnSpc>
                <a:spcPct val="150000"/>
              </a:lnSpc>
            </a:pPr>
            <a:r>
              <a:rPr lang="tr-TR" dirty="0" smtClean="0">
                <a:latin typeface="Calibri" pitchFamily="34" charset="0"/>
              </a:rPr>
              <a:t>Kronik rahatsızlıklar</a:t>
            </a:r>
          </a:p>
          <a:p>
            <a:pPr>
              <a:lnSpc>
                <a:spcPct val="150000"/>
              </a:lnSpc>
            </a:pPr>
            <a:r>
              <a:rPr lang="tr-TR" dirty="0" smtClean="0">
                <a:latin typeface="Calibri" pitchFamily="34" charset="0"/>
              </a:rPr>
              <a:t>Kullanılmakta olan ve en son kullanılan ilaçlar</a:t>
            </a:r>
          </a:p>
          <a:p>
            <a:pPr>
              <a:lnSpc>
                <a:spcPct val="150000"/>
              </a:lnSpc>
            </a:pPr>
            <a:r>
              <a:rPr lang="tr-TR" dirty="0" smtClean="0">
                <a:latin typeface="Calibri" pitchFamily="34" charset="0"/>
              </a:rPr>
              <a:t>Gıda takviyesi ve bitkisel ürünler</a:t>
            </a:r>
          </a:p>
          <a:p>
            <a:pPr>
              <a:lnSpc>
                <a:spcPct val="150000"/>
              </a:lnSpc>
            </a:pPr>
            <a:r>
              <a:rPr lang="tr-TR" dirty="0" smtClean="0">
                <a:latin typeface="Calibri" pitchFamily="34" charset="0"/>
              </a:rPr>
              <a:t>Alerjik durumlar </a:t>
            </a:r>
          </a:p>
          <a:p>
            <a:pPr lvl="1">
              <a:lnSpc>
                <a:spcPct val="150000"/>
              </a:lnSpc>
            </a:pPr>
            <a:r>
              <a:rPr lang="tr-TR" sz="2400" dirty="0">
                <a:latin typeface="Calibri" pitchFamily="34" charset="0"/>
              </a:rPr>
              <a:t>İlaç</a:t>
            </a:r>
          </a:p>
          <a:p>
            <a:pPr lvl="1">
              <a:lnSpc>
                <a:spcPct val="150000"/>
              </a:lnSpc>
            </a:pPr>
            <a:r>
              <a:rPr lang="tr-TR" sz="2400" dirty="0" smtClean="0">
                <a:latin typeface="Calibri" pitchFamily="34" charset="0"/>
              </a:rPr>
              <a:t>Besin</a:t>
            </a:r>
          </a:p>
          <a:p>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9460">
                                            <p:txEl>
                                              <p:pRg st="1" end="1"/>
                                            </p:txEl>
                                          </p:spTgt>
                                        </p:tgtEl>
                                        <p:attrNameLst>
                                          <p:attrName>style.visibility</p:attrName>
                                        </p:attrNameLst>
                                      </p:cBhvr>
                                      <p:to>
                                        <p:strVal val="visible"/>
                                      </p:to>
                                    </p:set>
                                    <p:animEffect transition="in" filter="wipe(down)">
                                      <p:cBhvr>
                                        <p:cTn id="7" dur="500"/>
                                        <p:tgtEl>
                                          <p:spTgt spid="1946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9460">
                                            <p:txEl>
                                              <p:pRg st="2" end="2"/>
                                            </p:txEl>
                                          </p:spTgt>
                                        </p:tgtEl>
                                        <p:attrNameLst>
                                          <p:attrName>style.visibility</p:attrName>
                                        </p:attrNameLst>
                                      </p:cBhvr>
                                      <p:to>
                                        <p:strVal val="visible"/>
                                      </p:to>
                                    </p:set>
                                    <p:animEffect transition="in" filter="wipe(down)">
                                      <p:cBhvr>
                                        <p:cTn id="12" dur="500"/>
                                        <p:tgtEl>
                                          <p:spTgt spid="1946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9460">
                                            <p:txEl>
                                              <p:pRg st="3" end="3"/>
                                            </p:txEl>
                                          </p:spTgt>
                                        </p:tgtEl>
                                        <p:attrNameLst>
                                          <p:attrName>style.visibility</p:attrName>
                                        </p:attrNameLst>
                                      </p:cBhvr>
                                      <p:to>
                                        <p:strVal val="visible"/>
                                      </p:to>
                                    </p:set>
                                    <p:animEffect transition="in" filter="wipe(down)">
                                      <p:cBhvr>
                                        <p:cTn id="17" dur="500"/>
                                        <p:tgtEl>
                                          <p:spTgt spid="1946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9460">
                                            <p:txEl>
                                              <p:pRg st="4" end="4"/>
                                            </p:txEl>
                                          </p:spTgt>
                                        </p:tgtEl>
                                        <p:attrNameLst>
                                          <p:attrName>style.visibility</p:attrName>
                                        </p:attrNameLst>
                                      </p:cBhvr>
                                      <p:to>
                                        <p:strVal val="visible"/>
                                      </p:to>
                                    </p:set>
                                    <p:animEffect transition="in" filter="wipe(down)">
                                      <p:cBhvr>
                                        <p:cTn id="22" dur="500"/>
                                        <p:tgtEl>
                                          <p:spTgt spid="19460">
                                            <p:txEl>
                                              <p:pRg st="4" end="4"/>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19460">
                                            <p:txEl>
                                              <p:pRg st="6" end="6"/>
                                            </p:txEl>
                                          </p:spTgt>
                                        </p:tgtEl>
                                        <p:attrNameLst>
                                          <p:attrName>style.visibility</p:attrName>
                                        </p:attrNameLst>
                                      </p:cBhvr>
                                      <p:to>
                                        <p:strVal val="visible"/>
                                      </p:to>
                                    </p:set>
                                    <p:animEffect transition="in" filter="wipe(down)">
                                      <p:cBhvr>
                                        <p:cTn id="25" dur="500"/>
                                        <p:tgtEl>
                                          <p:spTgt spid="19460">
                                            <p:txEl>
                                              <p:pRg st="6" end="6"/>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19460">
                                            <p:txEl>
                                              <p:pRg st="5" end="5"/>
                                            </p:txEl>
                                          </p:spTgt>
                                        </p:tgtEl>
                                        <p:attrNameLst>
                                          <p:attrName>style.visibility</p:attrName>
                                        </p:attrNameLst>
                                      </p:cBhvr>
                                      <p:to>
                                        <p:strVal val="visible"/>
                                      </p:to>
                                    </p:set>
                                    <p:animEffect transition="in" filter="wipe(down)">
                                      <p:cBhvr>
                                        <p:cTn id="28" dur="500"/>
                                        <p:tgtEl>
                                          <p:spTgt spid="1946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467600" cy="1143000"/>
          </a:xfrm>
        </p:spPr>
        <p:txBody>
          <a:bodyPr>
            <a:normAutofit/>
          </a:bodyPr>
          <a:lstStyle/>
          <a:p>
            <a:r>
              <a:rPr lang="tr-TR" sz="3600" b="1" dirty="0" smtClean="0">
                <a:solidFill>
                  <a:srgbClr val="0070C0"/>
                </a:solidFill>
                <a:latin typeface="Calibri" pitchFamily="34" charset="0"/>
                <a:cs typeface="Calibri" pitchFamily="34" charset="0"/>
              </a:rPr>
              <a:t>HATIRLATMA-SORGULAMA</a:t>
            </a:r>
            <a:endParaRPr lang="tr-TR" sz="3600" dirty="0">
              <a:solidFill>
                <a:srgbClr val="0070C0"/>
              </a:solidFill>
            </a:endParaRPr>
          </a:p>
        </p:txBody>
      </p:sp>
      <p:sp>
        <p:nvSpPr>
          <p:cNvPr id="3" name="2 İçerik Yer Tutucusu"/>
          <p:cNvSpPr>
            <a:spLocks noGrp="1"/>
          </p:cNvSpPr>
          <p:nvPr>
            <p:ph sz="quarter" idx="1"/>
          </p:nvPr>
        </p:nvSpPr>
        <p:spPr>
          <a:xfrm>
            <a:off x="714348" y="1340768"/>
            <a:ext cx="7467600" cy="5104596"/>
          </a:xfrm>
        </p:spPr>
        <p:txBody>
          <a:bodyPr>
            <a:normAutofit fontScale="92500" lnSpcReduction="10000"/>
          </a:bodyPr>
          <a:lstStyle/>
          <a:p>
            <a:endParaRPr lang="tr-TR" dirty="0" smtClean="0">
              <a:latin typeface="Calibri" pitchFamily="34" charset="0"/>
            </a:endParaRPr>
          </a:p>
          <a:p>
            <a:pPr>
              <a:lnSpc>
                <a:spcPct val="150000"/>
              </a:lnSpc>
            </a:pPr>
            <a:r>
              <a:rPr lang="tr-TR" dirty="0" smtClean="0">
                <a:latin typeface="Calibri" pitchFamily="34" charset="0"/>
              </a:rPr>
              <a:t>Tedavinin gidişi</a:t>
            </a:r>
          </a:p>
          <a:p>
            <a:pPr>
              <a:lnSpc>
                <a:spcPct val="150000"/>
              </a:lnSpc>
            </a:pPr>
            <a:r>
              <a:rPr lang="tr-TR" dirty="0" smtClean="0">
                <a:latin typeface="Calibri" pitchFamily="34" charset="0"/>
              </a:rPr>
              <a:t>Tedavi süresince yapılması ve yapılmaması gerekenler</a:t>
            </a:r>
          </a:p>
          <a:p>
            <a:pPr>
              <a:lnSpc>
                <a:spcPct val="150000"/>
              </a:lnSpc>
            </a:pPr>
            <a:r>
              <a:rPr lang="tr-TR" dirty="0" smtClean="0">
                <a:latin typeface="Calibri" pitchFamily="34" charset="0"/>
              </a:rPr>
              <a:t>Kontrol randevusuna gerek olup olmadığı</a:t>
            </a:r>
          </a:p>
          <a:p>
            <a:pPr>
              <a:lnSpc>
                <a:spcPct val="150000"/>
              </a:lnSpc>
            </a:pPr>
            <a:r>
              <a:rPr lang="tr-TR" dirty="0" smtClean="0">
                <a:latin typeface="Calibri" pitchFamily="34" charset="0"/>
              </a:rPr>
              <a:t>İlaçların olası yan etkileri</a:t>
            </a:r>
          </a:p>
          <a:p>
            <a:pPr>
              <a:lnSpc>
                <a:spcPct val="150000"/>
              </a:lnSpc>
            </a:pPr>
            <a:r>
              <a:rPr lang="tr-TR" dirty="0" smtClean="0">
                <a:latin typeface="Calibri" pitchFamily="34" charset="0"/>
              </a:rPr>
              <a:t>Besin ve ilaç etkileşimleri</a:t>
            </a:r>
          </a:p>
          <a:p>
            <a:pPr>
              <a:lnSpc>
                <a:spcPct val="150000"/>
              </a:lnSpc>
            </a:pPr>
            <a:endParaRPr lang="tr-TR" dirty="0"/>
          </a:p>
        </p:txBody>
      </p:sp>
      <p:sp>
        <p:nvSpPr>
          <p:cNvPr id="4" name="3 Slayt Numarası Yer Tutucusu"/>
          <p:cNvSpPr>
            <a:spLocks noGrp="1"/>
          </p:cNvSpPr>
          <p:nvPr>
            <p:ph type="sldNum" sz="quarter" idx="11"/>
          </p:nvPr>
        </p:nvSpPr>
        <p:spPr/>
        <p:txBody>
          <a:bodyPr/>
          <a:lstStyle/>
          <a:p>
            <a:pPr>
              <a:defRPr/>
            </a:pPr>
            <a:fld id="{838B5138-F80B-4750-8010-285ED9DAB868}" type="slidenum">
              <a:rPr lang="tr-TR" smtClean="0"/>
              <a:pPr>
                <a:defRPr/>
              </a:pPr>
              <a:t>8</a:t>
            </a:fld>
            <a:endParaRPr lang="tr-TR"/>
          </a:p>
        </p:txBody>
      </p:sp>
      <p:sp>
        <p:nvSpPr>
          <p:cNvPr id="5" name="4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00063" y="357188"/>
            <a:ext cx="7572375" cy="614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0482" name="11 Slayt Numarası Yer Tutucusu"/>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17F41F5-E7EE-4814-9C9C-36C2CAFBBE9B}" type="slidenum">
              <a:rPr lang="tr-TR"/>
              <a:pPr fontAlgn="base">
                <a:spcBef>
                  <a:spcPct val="0"/>
                </a:spcBef>
                <a:spcAft>
                  <a:spcPct val="0"/>
                </a:spcAft>
              </a:pPr>
              <a:t>9</a:t>
            </a:fld>
            <a:endParaRPr lang="tr-TR"/>
          </a:p>
        </p:txBody>
      </p:sp>
      <p:sp>
        <p:nvSpPr>
          <p:cNvPr id="5" name="1 Başlık"/>
          <p:cNvSpPr>
            <a:spLocks noGrp="1"/>
          </p:cNvSpPr>
          <p:nvPr>
            <p:ph type="title"/>
          </p:nvPr>
        </p:nvSpPr>
        <p:spPr>
          <a:xfrm>
            <a:off x="467544" y="500042"/>
            <a:ext cx="7632848" cy="1143000"/>
          </a:xfrm>
        </p:spPr>
        <p:txBody>
          <a:bodyPr wrap="square" lIns="91440" tIns="45720" rIns="91440" bIns="45720" numCol="1" anchorCtr="0" compatLnSpc="1">
            <a:prstTxWarp prst="textNoShape">
              <a:avLst/>
            </a:prstTxWarp>
            <a:noAutofit/>
          </a:bodyPr>
          <a:lstStyle/>
          <a:p>
            <a:r>
              <a:rPr lang="tr-TR" sz="3400" b="1" cap="none" dirty="0" smtClean="0">
                <a:solidFill>
                  <a:srgbClr val="0070C0"/>
                </a:solidFill>
                <a:latin typeface="Calibri" pitchFamily="34" charset="0"/>
              </a:rPr>
              <a:t>ANLATMA-ANLAMA-DOĞRU UYGULAMA</a:t>
            </a:r>
          </a:p>
        </p:txBody>
      </p:sp>
      <p:sp>
        <p:nvSpPr>
          <p:cNvPr id="20484" name="2 İçerik Yer Tutucusu"/>
          <p:cNvSpPr>
            <a:spLocks noGrp="1"/>
          </p:cNvSpPr>
          <p:nvPr>
            <p:ph sz="quarter" idx="1"/>
          </p:nvPr>
        </p:nvSpPr>
        <p:spPr>
          <a:xfrm>
            <a:off x="676275" y="1600201"/>
            <a:ext cx="7467600" cy="4565104"/>
          </a:xfrm>
        </p:spPr>
        <p:txBody>
          <a:bodyPr>
            <a:normAutofit lnSpcReduction="10000"/>
          </a:bodyPr>
          <a:lstStyle/>
          <a:p>
            <a:pPr>
              <a:buFont typeface="Wingdings" pitchFamily="2" charset="2"/>
              <a:buNone/>
            </a:pPr>
            <a:endParaRPr lang="tr-TR" dirty="0" smtClean="0">
              <a:latin typeface="Calibri" pitchFamily="34" charset="0"/>
            </a:endParaRPr>
          </a:p>
          <a:p>
            <a:pPr>
              <a:lnSpc>
                <a:spcPct val="150000"/>
              </a:lnSpc>
            </a:pPr>
            <a:r>
              <a:rPr lang="tr-TR" dirty="0" smtClean="0">
                <a:latin typeface="Calibri" pitchFamily="34" charset="0"/>
              </a:rPr>
              <a:t>Nasıl?</a:t>
            </a:r>
          </a:p>
          <a:p>
            <a:pPr>
              <a:lnSpc>
                <a:spcPct val="150000"/>
              </a:lnSpc>
            </a:pPr>
            <a:r>
              <a:rPr lang="tr-TR" dirty="0" smtClean="0">
                <a:latin typeface="Calibri" pitchFamily="34" charset="0"/>
              </a:rPr>
              <a:t>Hangi dozda?</a:t>
            </a:r>
          </a:p>
          <a:p>
            <a:pPr>
              <a:lnSpc>
                <a:spcPct val="150000"/>
              </a:lnSpc>
            </a:pPr>
            <a:r>
              <a:rPr lang="tr-TR" dirty="0" smtClean="0">
                <a:latin typeface="Calibri" pitchFamily="34" charset="0"/>
              </a:rPr>
              <a:t>Hangi sıklıkta? </a:t>
            </a:r>
          </a:p>
          <a:p>
            <a:pPr>
              <a:lnSpc>
                <a:spcPct val="150000"/>
              </a:lnSpc>
            </a:pPr>
            <a:r>
              <a:rPr lang="tr-TR" dirty="0" smtClean="0">
                <a:latin typeface="Calibri" pitchFamily="34" charset="0"/>
              </a:rPr>
              <a:t>Ne kadar süre ? </a:t>
            </a:r>
          </a:p>
          <a:p>
            <a:pPr>
              <a:lnSpc>
                <a:spcPct val="150000"/>
              </a:lnSpc>
            </a:pPr>
            <a:r>
              <a:rPr lang="tr-TR" dirty="0" smtClean="0">
                <a:latin typeface="Calibri" pitchFamily="34" charset="0"/>
              </a:rPr>
              <a:t>Saklama? </a:t>
            </a:r>
          </a:p>
          <a:p>
            <a:pPr>
              <a:lnSpc>
                <a:spcPct val="150000"/>
              </a:lnSpc>
            </a:pPr>
            <a:endParaRPr lang="tr-TR" dirty="0"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484">
                                            <p:txEl>
                                              <p:pRg st="1" end="1"/>
                                            </p:txEl>
                                          </p:spTgt>
                                        </p:tgtEl>
                                        <p:attrNameLst>
                                          <p:attrName>style.visibility</p:attrName>
                                        </p:attrNameLst>
                                      </p:cBhvr>
                                      <p:to>
                                        <p:strVal val="visible"/>
                                      </p:to>
                                    </p:set>
                                    <p:animEffect transition="in" filter="wipe(down)">
                                      <p:cBhvr>
                                        <p:cTn id="7" dur="500"/>
                                        <p:tgtEl>
                                          <p:spTgt spid="2048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0484">
                                            <p:txEl>
                                              <p:pRg st="2" end="2"/>
                                            </p:txEl>
                                          </p:spTgt>
                                        </p:tgtEl>
                                        <p:attrNameLst>
                                          <p:attrName>style.visibility</p:attrName>
                                        </p:attrNameLst>
                                      </p:cBhvr>
                                      <p:to>
                                        <p:strVal val="visible"/>
                                      </p:to>
                                    </p:set>
                                    <p:animEffect transition="in" filter="wipe(down)">
                                      <p:cBhvr>
                                        <p:cTn id="12" dur="500"/>
                                        <p:tgtEl>
                                          <p:spTgt spid="2048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484">
                                            <p:txEl>
                                              <p:pRg st="3" end="3"/>
                                            </p:txEl>
                                          </p:spTgt>
                                        </p:tgtEl>
                                        <p:attrNameLst>
                                          <p:attrName>style.visibility</p:attrName>
                                        </p:attrNameLst>
                                      </p:cBhvr>
                                      <p:to>
                                        <p:strVal val="visible"/>
                                      </p:to>
                                    </p:set>
                                    <p:animEffect transition="in" filter="wipe(down)">
                                      <p:cBhvr>
                                        <p:cTn id="17" dur="500"/>
                                        <p:tgtEl>
                                          <p:spTgt spid="2048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484">
                                            <p:txEl>
                                              <p:pRg st="4" end="4"/>
                                            </p:txEl>
                                          </p:spTgt>
                                        </p:tgtEl>
                                        <p:attrNameLst>
                                          <p:attrName>style.visibility</p:attrName>
                                        </p:attrNameLst>
                                      </p:cBhvr>
                                      <p:to>
                                        <p:strVal val="visible"/>
                                      </p:to>
                                    </p:set>
                                    <p:animEffect transition="in" filter="wipe(down)">
                                      <p:cBhvr>
                                        <p:cTn id="22" dur="500"/>
                                        <p:tgtEl>
                                          <p:spTgt spid="2048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484">
                                            <p:txEl>
                                              <p:pRg st="5" end="5"/>
                                            </p:txEl>
                                          </p:spTgt>
                                        </p:tgtEl>
                                        <p:attrNameLst>
                                          <p:attrName>style.visibility</p:attrName>
                                        </p:attrNameLst>
                                      </p:cBhvr>
                                      <p:to>
                                        <p:strVal val="visible"/>
                                      </p:to>
                                    </p:set>
                                    <p:animEffect transition="in" filter="wipe(down)">
                                      <p:cBhvr>
                                        <p:cTn id="27" dur="500"/>
                                        <p:tgtEl>
                                          <p:spTgt spid="2048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build="p"/>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959</Words>
  <Application>Microsoft Office PowerPoint</Application>
  <PresentationFormat>Ekran Gösterisi (4:3)</PresentationFormat>
  <Paragraphs>220</Paragraphs>
  <Slides>38</Slides>
  <Notes>5</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Ofis Teması</vt:lpstr>
      <vt:lpstr>AKILCI İLAÇ KULLANIMI</vt:lpstr>
      <vt:lpstr>AKILCI İLAÇ KULLANIMI</vt:lpstr>
      <vt:lpstr>SORUMLULUK  SAHİBİ TARAFLAR</vt:lpstr>
      <vt:lpstr>TANI VE TEDAVİ</vt:lpstr>
      <vt:lpstr>TANI VE TEDAVİ</vt:lpstr>
      <vt:lpstr>ÖZEL GRUPLAR</vt:lpstr>
      <vt:lpstr>HATIRLATMA-SORGULAMA</vt:lpstr>
      <vt:lpstr>HATIRLATMA-SORGULAMA</vt:lpstr>
      <vt:lpstr>ANLATMA-ANLAMA-DOĞRU UYGULAMA</vt:lpstr>
      <vt:lpstr>Slayt 10</vt:lpstr>
      <vt:lpstr>Slayt 11</vt:lpstr>
      <vt:lpstr>Slayt 12</vt:lpstr>
      <vt:lpstr>TANI VE TEDAVİ SÜRECİNDE  AKILCI İLAÇ KULLANIMI (1)</vt:lpstr>
      <vt:lpstr>TANI VE TEDAVİ SÜRECİNDE  AKILCI İLAÇ KULLANIMI (2)</vt:lpstr>
      <vt:lpstr>Slayt 15</vt:lpstr>
      <vt:lpstr>DSÖ TARAFINDAN AKILCI İLAÇ KULLANIMININ TEŞVİK EDİLMESİ İÇİN ÖNERİLEN 12 TEMEL MÜDAHALE* -1</vt:lpstr>
      <vt:lpstr>DSÖ TARAFINDAN AKILCI İLAÇ KULLANIMININ TEŞVİK EDİLMESİ İÇİN ÖNERİLEN 12 TEMEL MÜDAHALE* -2</vt:lpstr>
      <vt:lpstr>ÜLKEMİZDE</vt:lpstr>
      <vt:lpstr>AKILCI İLAÇ KULLANIMI TEMSİLCİLERİ ve İŞBİRLİĞİ</vt:lpstr>
      <vt:lpstr>   İZLEME ve DEĞERLENDİRME  ÇALIŞMALARI</vt:lpstr>
      <vt:lpstr>REÇETE BİLGİ SİSTEMİ (RBS) NEDİR?  </vt:lpstr>
      <vt:lpstr>Slayt 22</vt:lpstr>
      <vt:lpstr> REÇETE BİLGİ SİSTEMİNİN YAPABİLDİKLERİ </vt:lpstr>
      <vt:lpstr>REÇETE BİLGİ SİSTEMİNİN YAPABİLDİKLERİ </vt:lpstr>
      <vt:lpstr> RBS’DE HEKİMLER İÇİN YAPILABİLEN ANALİZLER </vt:lpstr>
      <vt:lpstr>RBS’DE HEKİMLER İÇİN YAPILABİLEN ANALİZLER</vt:lpstr>
      <vt:lpstr>RBS’DE HEKİMLER İÇİN YAPILABİLEN ANALİZLER</vt:lpstr>
      <vt:lpstr> REÇETE BİLGİ SİSTEMİ 2013 YILLARI AİLE HEKİMLERİ VE UZMAN HEKİMLER E-REÇETE DAĞILIM VERİLERİ </vt:lpstr>
      <vt:lpstr> TÜRKİYE GENELİ BÖLGELER KARŞILAŞTIRMASI REÇETE BİLGİ SİSTEMİ 2011 AİLE HEKİMLERİ ‘‘ANTİBİYOTİK BULUNAN REÇETE YÜZDESİ’’ </vt:lpstr>
      <vt:lpstr> TÜRKİYE GENELİ BÖLGELER KARŞILAŞTIRMASI REÇETE BİLGİ SİSTEMİ 2012 AİLE HEKİMLERİ ‘‘ANTİBİYOTİK BULUNAN REÇETE YÜZDESİ’’ </vt:lpstr>
      <vt:lpstr> TÜRKİYE GENELİ BÖLGELER KARŞILAŞTIRMASI REÇETE BİLGİ SİSTEMİ 2013 AİLE HEKİMLERİ ‘‘ANTİBİYOTİK BULUNAN REÇETE YÜZDESİ’’ </vt:lpstr>
      <vt:lpstr> EGE BÖLGESİ İLLERİ KARŞILAŞTIRMASI REÇETE BİLGİ SİSTEMİ 2012 AİLE HEKİMLERİ ‘‘ANTİBİYOTİK BULUNAN REÇETE YÜZDESİ </vt:lpstr>
      <vt:lpstr>Slayt 33</vt:lpstr>
      <vt:lpstr> MUĞLA </vt:lpstr>
      <vt:lpstr> ÜLKE SIRALAMASI- ANTİBİYOTİK TÜKETİMİ </vt:lpstr>
      <vt:lpstr> Bugün Dur Demezsek Yarın Çok Geç Olabilir! </vt:lpstr>
      <vt:lpstr>Slayt 37</vt:lpstr>
      <vt:lpstr>Slayt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AKILCI İLAÇ KULLANIMI</dc:title>
  <dc:creator>EXPER</dc:creator>
  <cp:lastModifiedBy>User</cp:lastModifiedBy>
  <cp:revision>25</cp:revision>
  <dcterms:created xsi:type="dcterms:W3CDTF">2014-08-20T08:42:13Z</dcterms:created>
  <dcterms:modified xsi:type="dcterms:W3CDTF">2014-08-22T12:34:13Z</dcterms:modified>
</cp:coreProperties>
</file>